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946" r:id="rId2"/>
    <p:sldId id="983" r:id="rId3"/>
    <p:sldId id="1041" r:id="rId4"/>
    <p:sldId id="1011" r:id="rId5"/>
    <p:sldId id="1013" r:id="rId6"/>
    <p:sldId id="1014" r:id="rId7"/>
    <p:sldId id="1010" r:id="rId8"/>
    <p:sldId id="1046" r:id="rId9"/>
    <p:sldId id="1006" r:id="rId10"/>
    <p:sldId id="1007" r:id="rId11"/>
    <p:sldId id="1008" r:id="rId12"/>
    <p:sldId id="1009" r:id="rId13"/>
    <p:sldId id="1022" r:id="rId14"/>
    <p:sldId id="1017" r:id="rId15"/>
    <p:sldId id="1018" r:id="rId16"/>
    <p:sldId id="1019" r:id="rId17"/>
    <p:sldId id="1020" r:id="rId18"/>
    <p:sldId id="1021" r:id="rId19"/>
    <p:sldId id="1024" r:id="rId20"/>
    <p:sldId id="1023" r:id="rId21"/>
    <p:sldId id="1042" r:id="rId22"/>
    <p:sldId id="1025" r:id="rId23"/>
    <p:sldId id="1026" r:id="rId24"/>
    <p:sldId id="1027" r:id="rId25"/>
    <p:sldId id="1028" r:id="rId26"/>
    <p:sldId id="1029" r:id="rId27"/>
    <p:sldId id="1032" r:id="rId28"/>
    <p:sldId id="1033" r:id="rId29"/>
    <p:sldId id="1034" r:id="rId30"/>
    <p:sldId id="1035" r:id="rId31"/>
    <p:sldId id="1036" r:id="rId32"/>
    <p:sldId id="1038" r:id="rId33"/>
    <p:sldId id="1039" r:id="rId34"/>
    <p:sldId id="1040" r:id="rId35"/>
    <p:sldId id="1044" r:id="rId36"/>
    <p:sldId id="1045" r:id="rId37"/>
    <p:sldId id="1003" r:id="rId38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lnSpc>
        <a:spcPct val="80000"/>
      </a:lnSpc>
      <a:spcBef>
        <a:spcPct val="2000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lnSpc>
        <a:spcPct val="80000"/>
      </a:lnSpc>
      <a:spcBef>
        <a:spcPct val="2000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lnSpc>
        <a:spcPct val="80000"/>
      </a:lnSpc>
      <a:spcBef>
        <a:spcPct val="2000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lnSpc>
        <a:spcPct val="80000"/>
      </a:lnSpc>
      <a:spcBef>
        <a:spcPct val="2000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lnSpc>
        <a:spcPct val="80000"/>
      </a:lnSpc>
      <a:spcBef>
        <a:spcPct val="2000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1153B"/>
    <a:srgbClr val="79163B"/>
    <a:srgbClr val="642832"/>
    <a:srgbClr val="8C0046"/>
    <a:srgbClr val="CC0000"/>
    <a:srgbClr val="800000"/>
    <a:srgbClr val="33C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80" autoAdjust="0"/>
    <p:restoredTop sz="87432" autoAdjust="0"/>
  </p:normalViewPr>
  <p:slideViewPr>
    <p:cSldViewPr snapToGrid="0">
      <p:cViewPr varScale="1">
        <p:scale>
          <a:sx n="99" d="100"/>
          <a:sy n="99" d="100"/>
        </p:scale>
        <p:origin x="86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692" y="48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58800" y="266707"/>
            <a:ext cx="28273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2" rIns="97107" bIns="48552" numCol="1" anchor="t" anchorCtr="0" compatLnSpc="1">
            <a:prstTxWarp prst="textNoShape">
              <a:avLst/>
            </a:prstTxWarp>
          </a:bodyPr>
          <a:lstStyle>
            <a:lvl1pPr defTabSz="971715">
              <a:lnSpc>
                <a:spcPct val="100000"/>
              </a:lnSpc>
              <a:spcBef>
                <a:spcPct val="0"/>
              </a:spcBef>
              <a:defRPr sz="1300"/>
            </a:lvl1pPr>
          </a:lstStyle>
          <a:p>
            <a:r>
              <a:rPr lang="en-US" altLang="en-US" dirty="0" smtClean="0"/>
              <a:t>Statistical Literacy: An Overview</a:t>
            </a:r>
            <a:endParaRPr lang="en-US" alt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4" y="203207"/>
            <a:ext cx="2938462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2" rIns="97107" bIns="48552" numCol="1" anchor="t" anchorCtr="0" compatLnSpc="1">
            <a:prstTxWarp prst="textNoShape">
              <a:avLst/>
            </a:prstTxWarp>
          </a:bodyPr>
          <a:lstStyle>
            <a:lvl1pPr algn="r" defTabSz="971715">
              <a:lnSpc>
                <a:spcPct val="100000"/>
              </a:lnSpc>
              <a:spcBef>
                <a:spcPct val="0"/>
              </a:spcBef>
              <a:defRPr sz="1300"/>
            </a:lvl1pPr>
          </a:lstStyle>
          <a:p>
            <a:r>
              <a:rPr lang="en-US" altLang="en-US" dirty="0" smtClean="0"/>
              <a:t>V1 </a:t>
            </a:r>
            <a:r>
              <a:rPr lang="en-US" altLang="en-US" dirty="0"/>
              <a:t>8</a:t>
            </a:r>
            <a:r>
              <a:rPr lang="en-US" altLang="en-US" dirty="0" smtClean="0"/>
              <a:t>/07/2023</a:t>
            </a:r>
            <a:endParaRPr lang="en-US" altLang="en-US" dirty="0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19126" y="8991607"/>
            <a:ext cx="45481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2" rIns="97107" bIns="48552" numCol="1" anchor="b" anchorCtr="0" compatLnSpc="1">
            <a:prstTxWarp prst="textNoShape">
              <a:avLst/>
            </a:prstTxWarp>
          </a:bodyPr>
          <a:lstStyle>
            <a:lvl1pPr defTabSz="971715">
              <a:lnSpc>
                <a:spcPct val="100000"/>
              </a:lnSpc>
              <a:spcBef>
                <a:spcPct val="0"/>
              </a:spcBef>
              <a:defRPr sz="1300"/>
            </a:lvl1pPr>
          </a:lstStyle>
          <a:p>
            <a:r>
              <a:rPr lang="en-US" altLang="en-US" dirty="0" smtClean="0"/>
              <a:t>www.StatLit.org/pdf/2023-Schield-ASA-Slides.pdf</a:t>
            </a:r>
            <a:endParaRPr lang="en-US" altLang="en-US" dirty="0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83222" y="8994782"/>
            <a:ext cx="136207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2" rIns="97107" bIns="48552" numCol="1" anchor="b" anchorCtr="0" compatLnSpc="1">
            <a:prstTxWarp prst="textNoShape">
              <a:avLst/>
            </a:prstTxWarp>
          </a:bodyPr>
          <a:lstStyle>
            <a:lvl1pPr algn="r" defTabSz="971715">
              <a:lnSpc>
                <a:spcPct val="100000"/>
              </a:lnSpc>
              <a:spcBef>
                <a:spcPct val="0"/>
              </a:spcBef>
              <a:defRPr sz="1300"/>
            </a:lvl1pPr>
          </a:lstStyle>
          <a:p>
            <a:r>
              <a:rPr lang="en-US" altLang="en-US"/>
              <a:t>Page </a:t>
            </a:r>
            <a:fld id="{FC1EE6B5-FBD1-44D8-B807-AA790ACC5D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70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2" rIns="97107" bIns="48552" numCol="1" anchor="t" anchorCtr="0" compatLnSpc="1">
            <a:prstTxWarp prst="textNoShape">
              <a:avLst/>
            </a:prstTxWarp>
          </a:bodyPr>
          <a:lstStyle>
            <a:lvl1pPr defTabSz="971715">
              <a:lnSpc>
                <a:spcPct val="100000"/>
              </a:lnSpc>
              <a:spcBef>
                <a:spcPct val="0"/>
              </a:spcBef>
              <a:defRPr sz="1300"/>
            </a:lvl1pPr>
          </a:lstStyle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2" rIns="97107" bIns="48552" numCol="1" anchor="t" anchorCtr="0" compatLnSpc="1">
            <a:prstTxWarp prst="textNoShape">
              <a:avLst/>
            </a:prstTxWarp>
          </a:bodyPr>
          <a:lstStyle>
            <a:lvl1pPr algn="r" defTabSz="971715">
              <a:lnSpc>
                <a:spcPct val="100000"/>
              </a:lnSpc>
              <a:spcBef>
                <a:spcPct val="0"/>
              </a:spcBef>
              <a:defRPr sz="1300"/>
            </a:lvl1pPr>
          </a:lstStyle>
          <a:p>
            <a:r>
              <a:rPr lang="en-US" altLang="en-US"/>
              <a:t>1 March 20132013</a:t>
            </a:r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2808" y="4560895"/>
            <a:ext cx="5770563" cy="447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2" rIns="97107" bIns="48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2" rIns="97107" bIns="48552" numCol="1" anchor="b" anchorCtr="0" compatLnSpc="1">
            <a:prstTxWarp prst="textNoShape">
              <a:avLst/>
            </a:prstTxWarp>
          </a:bodyPr>
          <a:lstStyle>
            <a:lvl1pPr defTabSz="971715">
              <a:lnSpc>
                <a:spcPct val="100000"/>
              </a:lnSpc>
              <a:spcBef>
                <a:spcPct val="0"/>
              </a:spcBef>
              <a:defRPr sz="1300"/>
            </a:lvl1pPr>
          </a:lstStyle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2" rIns="97107" bIns="48552" numCol="1" anchor="b" anchorCtr="0" compatLnSpc="1">
            <a:prstTxWarp prst="textNoShape">
              <a:avLst/>
            </a:prstTxWarp>
          </a:bodyPr>
          <a:lstStyle>
            <a:lvl1pPr algn="r" defTabSz="971715">
              <a:lnSpc>
                <a:spcPct val="100000"/>
              </a:lnSpc>
              <a:spcBef>
                <a:spcPct val="0"/>
              </a:spcBef>
              <a:defRPr sz="1300"/>
            </a:lvl1pPr>
          </a:lstStyle>
          <a:p>
            <a:fld id="{B370EAD3-75AD-482E-9F4F-4255BB375B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1046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/>
              <a:t>Three parts:  Overview: Standardizing, UNM/Cornfield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6221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2274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7807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3941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8951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3645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7790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4608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3590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268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7073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A82840-3EB2-4DA3-BA8A-A096893C63B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54274" name="Rectangle 2"/>
          <p:cNvSpPr txBox="1">
            <a:spLocks noGrp="1" noChangeArrowheads="1"/>
          </p:cNvSpPr>
          <p:nvPr/>
        </p:nvSpPr>
        <p:spPr bwMode="auto">
          <a:xfrm>
            <a:off x="4" y="6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StatLit for Managers</a:t>
            </a:r>
          </a:p>
        </p:txBody>
      </p:sp>
      <p:sp>
        <p:nvSpPr>
          <p:cNvPr id="54275" name="Rectangle 3"/>
          <p:cNvSpPr txBox="1">
            <a:spLocks noGrp="1" noChangeArrowheads="1"/>
          </p:cNvSpPr>
          <p:nvPr/>
        </p:nvSpPr>
        <p:spPr bwMode="auto">
          <a:xfrm>
            <a:off x="4144968" y="6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2013</a:t>
            </a:r>
          </a:p>
        </p:txBody>
      </p:sp>
      <p:sp>
        <p:nvSpPr>
          <p:cNvPr id="54276" name="Rectangle 6"/>
          <p:cNvSpPr txBox="1">
            <a:spLocks noGrp="1" noChangeArrowheads="1"/>
          </p:cNvSpPr>
          <p:nvPr/>
        </p:nvSpPr>
        <p:spPr bwMode="auto">
          <a:xfrm>
            <a:off x="4" y="9121782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2013Schield-MBAA</a:t>
            </a:r>
          </a:p>
        </p:txBody>
      </p:sp>
      <p:sp>
        <p:nvSpPr>
          <p:cNvPr id="54277" name="Rectangle 7"/>
          <p:cNvSpPr txBox="1">
            <a:spLocks noGrp="1" noChangeArrowheads="1"/>
          </p:cNvSpPr>
          <p:nvPr/>
        </p:nvSpPr>
        <p:spPr bwMode="auto">
          <a:xfrm>
            <a:off x="4144968" y="9121782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83DD8BBB-A433-4C03-9B98-752746731741}" type="slidenum">
              <a:rPr lang="en-US" altLang="en-US" sz="1100"/>
              <a:pPr algn="r">
                <a:lnSpc>
                  <a:spcPct val="100000"/>
                </a:lnSpc>
                <a:spcBef>
                  <a:spcPct val="0"/>
                </a:spcBef>
              </a:pPr>
              <a:t>2</a:t>
            </a:fld>
            <a:endParaRPr lang="en-US" altLang="en-US" sz="1100"/>
          </a:p>
        </p:txBody>
      </p:sp>
      <p:sp>
        <p:nvSpPr>
          <p:cNvPr id="54278" name="Rectangle 2"/>
          <p:cNvSpPr txBox="1">
            <a:spLocks noGrp="1" noChangeArrowheads="1"/>
          </p:cNvSpPr>
          <p:nvPr/>
        </p:nvSpPr>
        <p:spPr bwMode="auto">
          <a:xfrm>
            <a:off x="4" y="6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Analyzing Numbers in the News</a:t>
            </a:r>
          </a:p>
        </p:txBody>
      </p:sp>
      <p:sp>
        <p:nvSpPr>
          <p:cNvPr id="54279" name="Rectangle 3"/>
          <p:cNvSpPr txBox="1">
            <a:spLocks noGrp="1" noChangeArrowheads="1"/>
          </p:cNvSpPr>
          <p:nvPr/>
        </p:nvSpPr>
        <p:spPr bwMode="auto">
          <a:xfrm>
            <a:off x="4144968" y="6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15 May 2008</a:t>
            </a:r>
          </a:p>
        </p:txBody>
      </p:sp>
      <p:sp>
        <p:nvSpPr>
          <p:cNvPr id="54280" name="Rectangle 6"/>
          <p:cNvSpPr txBox="1">
            <a:spLocks noGrp="1" noChangeArrowheads="1"/>
          </p:cNvSpPr>
          <p:nvPr/>
        </p:nvSpPr>
        <p:spPr bwMode="auto">
          <a:xfrm>
            <a:off x="4" y="9121782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2008SchieldNNN6up.pdf</a:t>
            </a:r>
          </a:p>
        </p:txBody>
      </p:sp>
      <p:sp>
        <p:nvSpPr>
          <p:cNvPr id="54281" name="Rectangle 7"/>
          <p:cNvSpPr txBox="1">
            <a:spLocks noGrp="1" noChangeArrowheads="1"/>
          </p:cNvSpPr>
          <p:nvPr/>
        </p:nvSpPr>
        <p:spPr bwMode="auto">
          <a:xfrm>
            <a:off x="4144968" y="9121782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F0117A5A-1FA2-4F30-921A-3D40D45E867D}" type="slidenum">
              <a:rPr lang="en-US" altLang="en-US" sz="1100"/>
              <a:pPr algn="r">
                <a:lnSpc>
                  <a:spcPct val="100000"/>
                </a:lnSpc>
                <a:spcBef>
                  <a:spcPct val="0"/>
                </a:spcBef>
              </a:pPr>
              <a:t>2</a:t>
            </a:fld>
            <a:endParaRPr lang="en-US" altLang="en-US" sz="1100"/>
          </a:p>
        </p:txBody>
      </p:sp>
      <p:sp>
        <p:nvSpPr>
          <p:cNvPr id="54282" name="Rectangle 2"/>
          <p:cNvSpPr txBox="1">
            <a:spLocks noGrp="1" noChangeArrowheads="1"/>
          </p:cNvSpPr>
          <p:nvPr/>
        </p:nvSpPr>
        <p:spPr bwMode="auto">
          <a:xfrm>
            <a:off x="4" y="6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100"/>
          </a:p>
        </p:txBody>
      </p:sp>
      <p:sp>
        <p:nvSpPr>
          <p:cNvPr id="54283" name="Rectangle 3"/>
          <p:cNvSpPr txBox="1">
            <a:spLocks noGrp="1" noChangeArrowheads="1"/>
          </p:cNvSpPr>
          <p:nvPr/>
        </p:nvSpPr>
        <p:spPr bwMode="auto">
          <a:xfrm>
            <a:off x="4144968" y="6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100"/>
          </a:p>
        </p:txBody>
      </p:sp>
      <p:sp>
        <p:nvSpPr>
          <p:cNvPr id="54284" name="Rectangle 6"/>
          <p:cNvSpPr txBox="1">
            <a:spLocks noGrp="1" noChangeArrowheads="1"/>
          </p:cNvSpPr>
          <p:nvPr/>
        </p:nvSpPr>
        <p:spPr bwMode="auto">
          <a:xfrm>
            <a:off x="4" y="9121782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100"/>
          </a:p>
        </p:txBody>
      </p:sp>
      <p:sp>
        <p:nvSpPr>
          <p:cNvPr id="54285" name="Rectangle 7"/>
          <p:cNvSpPr txBox="1">
            <a:spLocks noGrp="1" noChangeArrowheads="1"/>
          </p:cNvSpPr>
          <p:nvPr/>
        </p:nvSpPr>
        <p:spPr bwMode="auto">
          <a:xfrm>
            <a:off x="4144968" y="9121782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8203B34A-3143-426C-9D18-527F0674805B}" type="slidenum">
              <a:rPr lang="en-US" altLang="en-US" sz="1100"/>
              <a:pPr algn="r">
                <a:lnSpc>
                  <a:spcPct val="100000"/>
                </a:lnSpc>
                <a:spcBef>
                  <a:spcPct val="0"/>
                </a:spcBef>
              </a:pPr>
              <a:t>2</a:t>
            </a:fld>
            <a:endParaRPr lang="en-US" altLang="en-US" sz="1100"/>
          </a:p>
        </p:txBody>
      </p:sp>
      <p:sp>
        <p:nvSpPr>
          <p:cNvPr id="54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54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33033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800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4020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9055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1695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772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25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25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25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1596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26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26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26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2426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175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28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28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28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5461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547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A82840-3EB2-4DA3-BA8A-A096893C63B3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4274" name="Rectangle 2"/>
          <p:cNvSpPr txBox="1">
            <a:spLocks noGrp="1" noChangeArrowheads="1"/>
          </p:cNvSpPr>
          <p:nvPr/>
        </p:nvSpPr>
        <p:spPr bwMode="auto">
          <a:xfrm>
            <a:off x="4" y="6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StatLit for Managers</a:t>
            </a:r>
          </a:p>
        </p:txBody>
      </p:sp>
      <p:sp>
        <p:nvSpPr>
          <p:cNvPr id="54275" name="Rectangle 3"/>
          <p:cNvSpPr txBox="1">
            <a:spLocks noGrp="1" noChangeArrowheads="1"/>
          </p:cNvSpPr>
          <p:nvPr/>
        </p:nvSpPr>
        <p:spPr bwMode="auto">
          <a:xfrm>
            <a:off x="4144968" y="6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2013</a:t>
            </a:r>
          </a:p>
        </p:txBody>
      </p:sp>
      <p:sp>
        <p:nvSpPr>
          <p:cNvPr id="54276" name="Rectangle 6"/>
          <p:cNvSpPr txBox="1">
            <a:spLocks noGrp="1" noChangeArrowheads="1"/>
          </p:cNvSpPr>
          <p:nvPr/>
        </p:nvSpPr>
        <p:spPr bwMode="auto">
          <a:xfrm>
            <a:off x="4" y="9121782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2013Schield-MBAA</a:t>
            </a:r>
          </a:p>
        </p:txBody>
      </p:sp>
      <p:sp>
        <p:nvSpPr>
          <p:cNvPr id="54277" name="Rectangle 7"/>
          <p:cNvSpPr txBox="1">
            <a:spLocks noGrp="1" noChangeArrowheads="1"/>
          </p:cNvSpPr>
          <p:nvPr/>
        </p:nvSpPr>
        <p:spPr bwMode="auto">
          <a:xfrm>
            <a:off x="4144968" y="9121782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83DD8BBB-A433-4C03-9B98-752746731741}" type="slidenum">
              <a:rPr lang="en-US" altLang="en-US" sz="1100"/>
              <a:pPr algn="r">
                <a:lnSpc>
                  <a:spcPct val="100000"/>
                </a:lnSpc>
                <a:spcBef>
                  <a:spcPct val="0"/>
                </a:spcBef>
              </a:pPr>
              <a:t>3</a:t>
            </a:fld>
            <a:endParaRPr lang="en-US" altLang="en-US" sz="1100"/>
          </a:p>
        </p:txBody>
      </p:sp>
      <p:sp>
        <p:nvSpPr>
          <p:cNvPr id="54278" name="Rectangle 2"/>
          <p:cNvSpPr txBox="1">
            <a:spLocks noGrp="1" noChangeArrowheads="1"/>
          </p:cNvSpPr>
          <p:nvPr/>
        </p:nvSpPr>
        <p:spPr bwMode="auto">
          <a:xfrm>
            <a:off x="4" y="6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Analyzing Numbers in the News</a:t>
            </a:r>
          </a:p>
        </p:txBody>
      </p:sp>
      <p:sp>
        <p:nvSpPr>
          <p:cNvPr id="54279" name="Rectangle 3"/>
          <p:cNvSpPr txBox="1">
            <a:spLocks noGrp="1" noChangeArrowheads="1"/>
          </p:cNvSpPr>
          <p:nvPr/>
        </p:nvSpPr>
        <p:spPr bwMode="auto">
          <a:xfrm>
            <a:off x="4144968" y="6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15 May 2008</a:t>
            </a:r>
          </a:p>
        </p:txBody>
      </p:sp>
      <p:sp>
        <p:nvSpPr>
          <p:cNvPr id="54280" name="Rectangle 6"/>
          <p:cNvSpPr txBox="1">
            <a:spLocks noGrp="1" noChangeArrowheads="1"/>
          </p:cNvSpPr>
          <p:nvPr/>
        </p:nvSpPr>
        <p:spPr bwMode="auto">
          <a:xfrm>
            <a:off x="4" y="9121782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2008SchieldNNN6up.pdf</a:t>
            </a:r>
          </a:p>
        </p:txBody>
      </p:sp>
      <p:sp>
        <p:nvSpPr>
          <p:cNvPr id="54281" name="Rectangle 7"/>
          <p:cNvSpPr txBox="1">
            <a:spLocks noGrp="1" noChangeArrowheads="1"/>
          </p:cNvSpPr>
          <p:nvPr/>
        </p:nvSpPr>
        <p:spPr bwMode="auto">
          <a:xfrm>
            <a:off x="4144968" y="9121782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F0117A5A-1FA2-4F30-921A-3D40D45E867D}" type="slidenum">
              <a:rPr lang="en-US" altLang="en-US" sz="1100"/>
              <a:pPr algn="r">
                <a:lnSpc>
                  <a:spcPct val="100000"/>
                </a:lnSpc>
                <a:spcBef>
                  <a:spcPct val="0"/>
                </a:spcBef>
              </a:pPr>
              <a:t>3</a:t>
            </a:fld>
            <a:endParaRPr lang="en-US" altLang="en-US" sz="1100"/>
          </a:p>
        </p:txBody>
      </p:sp>
      <p:sp>
        <p:nvSpPr>
          <p:cNvPr id="54282" name="Rectangle 2"/>
          <p:cNvSpPr txBox="1">
            <a:spLocks noGrp="1" noChangeArrowheads="1"/>
          </p:cNvSpPr>
          <p:nvPr/>
        </p:nvSpPr>
        <p:spPr bwMode="auto">
          <a:xfrm>
            <a:off x="4" y="6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100"/>
          </a:p>
        </p:txBody>
      </p:sp>
      <p:sp>
        <p:nvSpPr>
          <p:cNvPr id="54283" name="Rectangle 3"/>
          <p:cNvSpPr txBox="1">
            <a:spLocks noGrp="1" noChangeArrowheads="1"/>
          </p:cNvSpPr>
          <p:nvPr/>
        </p:nvSpPr>
        <p:spPr bwMode="auto">
          <a:xfrm>
            <a:off x="4144968" y="6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100"/>
          </a:p>
        </p:txBody>
      </p:sp>
      <p:sp>
        <p:nvSpPr>
          <p:cNvPr id="54284" name="Rectangle 6"/>
          <p:cNvSpPr txBox="1">
            <a:spLocks noGrp="1" noChangeArrowheads="1"/>
          </p:cNvSpPr>
          <p:nvPr/>
        </p:nvSpPr>
        <p:spPr bwMode="auto">
          <a:xfrm>
            <a:off x="4" y="9121782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100"/>
          </a:p>
        </p:txBody>
      </p:sp>
      <p:sp>
        <p:nvSpPr>
          <p:cNvPr id="54285" name="Rectangle 7"/>
          <p:cNvSpPr txBox="1">
            <a:spLocks noGrp="1" noChangeArrowheads="1"/>
          </p:cNvSpPr>
          <p:nvPr/>
        </p:nvSpPr>
        <p:spPr bwMode="auto">
          <a:xfrm>
            <a:off x="4144968" y="9121782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72" tIns="48286" rIns="96572" bIns="48286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8203B34A-3143-426C-9D18-527F0674805B}" type="slidenum">
              <a:rPr lang="en-US" altLang="en-US" sz="1100"/>
              <a:pPr algn="r">
                <a:lnSpc>
                  <a:spcPct val="100000"/>
                </a:lnSpc>
                <a:spcBef>
                  <a:spcPct val="0"/>
                </a:spcBef>
              </a:pPr>
              <a:t>3</a:t>
            </a:fld>
            <a:endParaRPr lang="en-US" altLang="en-US" sz="1100"/>
          </a:p>
        </p:txBody>
      </p:sp>
      <p:sp>
        <p:nvSpPr>
          <p:cNvPr id="54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54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3623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6748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2129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7684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4267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292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9626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2043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A82840-3EB2-4DA3-BA8A-A096893C63B3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4274" name="Rectangle 2"/>
          <p:cNvSpPr txBox="1">
            <a:spLocks noGrp="1" noChangeArrowheads="1"/>
          </p:cNvSpPr>
          <p:nvPr/>
        </p:nvSpPr>
        <p:spPr bwMode="auto">
          <a:xfrm>
            <a:off x="2" y="4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StatLit for Managers</a:t>
            </a:r>
          </a:p>
        </p:txBody>
      </p:sp>
      <p:sp>
        <p:nvSpPr>
          <p:cNvPr id="54275" name="Rectangle 3"/>
          <p:cNvSpPr txBox="1">
            <a:spLocks noGrp="1" noChangeArrowheads="1"/>
          </p:cNvSpPr>
          <p:nvPr/>
        </p:nvSpPr>
        <p:spPr bwMode="auto">
          <a:xfrm>
            <a:off x="4144966" y="4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2013</a:t>
            </a:r>
          </a:p>
        </p:txBody>
      </p:sp>
      <p:sp>
        <p:nvSpPr>
          <p:cNvPr id="54276" name="Rectangle 6"/>
          <p:cNvSpPr txBox="1">
            <a:spLocks noGrp="1" noChangeArrowheads="1"/>
          </p:cNvSpPr>
          <p:nvPr/>
        </p:nvSpPr>
        <p:spPr bwMode="auto">
          <a:xfrm>
            <a:off x="2" y="912178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2013Schield-MBAA</a:t>
            </a:r>
          </a:p>
        </p:txBody>
      </p:sp>
      <p:sp>
        <p:nvSpPr>
          <p:cNvPr id="54277" name="Rectangle 7"/>
          <p:cNvSpPr txBox="1">
            <a:spLocks noGrp="1" noChangeArrowheads="1"/>
          </p:cNvSpPr>
          <p:nvPr/>
        </p:nvSpPr>
        <p:spPr bwMode="auto">
          <a:xfrm>
            <a:off x="4144966" y="9121780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83DD8BBB-A433-4C03-9B98-752746731741}" type="slidenum">
              <a:rPr lang="en-US" altLang="en-US" sz="1100"/>
              <a:pPr algn="r">
                <a:lnSpc>
                  <a:spcPct val="100000"/>
                </a:lnSpc>
                <a:spcBef>
                  <a:spcPct val="0"/>
                </a:spcBef>
              </a:pPr>
              <a:t>37</a:t>
            </a:fld>
            <a:endParaRPr lang="en-US" altLang="en-US" sz="1100"/>
          </a:p>
        </p:txBody>
      </p:sp>
      <p:sp>
        <p:nvSpPr>
          <p:cNvPr id="54278" name="Rectangle 2"/>
          <p:cNvSpPr txBox="1">
            <a:spLocks noGrp="1" noChangeArrowheads="1"/>
          </p:cNvSpPr>
          <p:nvPr/>
        </p:nvSpPr>
        <p:spPr bwMode="auto">
          <a:xfrm>
            <a:off x="2" y="4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Analyzing Numbers in the News</a:t>
            </a:r>
          </a:p>
        </p:txBody>
      </p:sp>
      <p:sp>
        <p:nvSpPr>
          <p:cNvPr id="54279" name="Rectangle 3"/>
          <p:cNvSpPr txBox="1">
            <a:spLocks noGrp="1" noChangeArrowheads="1"/>
          </p:cNvSpPr>
          <p:nvPr/>
        </p:nvSpPr>
        <p:spPr bwMode="auto">
          <a:xfrm>
            <a:off x="4144966" y="4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15 May 2008</a:t>
            </a:r>
          </a:p>
        </p:txBody>
      </p:sp>
      <p:sp>
        <p:nvSpPr>
          <p:cNvPr id="54280" name="Rectangle 6"/>
          <p:cNvSpPr txBox="1">
            <a:spLocks noGrp="1" noChangeArrowheads="1"/>
          </p:cNvSpPr>
          <p:nvPr/>
        </p:nvSpPr>
        <p:spPr bwMode="auto">
          <a:xfrm>
            <a:off x="2" y="912178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00"/>
              <a:t>2008SchieldNNN6up.pdf</a:t>
            </a:r>
          </a:p>
        </p:txBody>
      </p:sp>
      <p:sp>
        <p:nvSpPr>
          <p:cNvPr id="54281" name="Rectangle 7"/>
          <p:cNvSpPr txBox="1">
            <a:spLocks noGrp="1" noChangeArrowheads="1"/>
          </p:cNvSpPr>
          <p:nvPr/>
        </p:nvSpPr>
        <p:spPr bwMode="auto">
          <a:xfrm>
            <a:off x="4144966" y="9121780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F0117A5A-1FA2-4F30-921A-3D40D45E867D}" type="slidenum">
              <a:rPr lang="en-US" altLang="en-US" sz="1100"/>
              <a:pPr algn="r">
                <a:lnSpc>
                  <a:spcPct val="100000"/>
                </a:lnSpc>
                <a:spcBef>
                  <a:spcPct val="0"/>
                </a:spcBef>
              </a:pPr>
              <a:t>37</a:t>
            </a:fld>
            <a:endParaRPr lang="en-US" altLang="en-US" sz="1100"/>
          </a:p>
        </p:txBody>
      </p:sp>
      <p:sp>
        <p:nvSpPr>
          <p:cNvPr id="54282" name="Rectangle 2"/>
          <p:cNvSpPr txBox="1">
            <a:spLocks noGrp="1" noChangeArrowheads="1"/>
          </p:cNvSpPr>
          <p:nvPr/>
        </p:nvSpPr>
        <p:spPr bwMode="auto">
          <a:xfrm>
            <a:off x="2" y="4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100"/>
          </a:p>
        </p:txBody>
      </p:sp>
      <p:sp>
        <p:nvSpPr>
          <p:cNvPr id="54283" name="Rectangle 3"/>
          <p:cNvSpPr txBox="1">
            <a:spLocks noGrp="1" noChangeArrowheads="1"/>
          </p:cNvSpPr>
          <p:nvPr/>
        </p:nvSpPr>
        <p:spPr bwMode="auto">
          <a:xfrm>
            <a:off x="4144966" y="4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100"/>
          </a:p>
        </p:txBody>
      </p:sp>
      <p:sp>
        <p:nvSpPr>
          <p:cNvPr id="54284" name="Rectangle 6"/>
          <p:cNvSpPr txBox="1">
            <a:spLocks noGrp="1" noChangeArrowheads="1"/>
          </p:cNvSpPr>
          <p:nvPr/>
        </p:nvSpPr>
        <p:spPr bwMode="auto">
          <a:xfrm>
            <a:off x="2" y="912178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100"/>
          </a:p>
        </p:txBody>
      </p:sp>
      <p:sp>
        <p:nvSpPr>
          <p:cNvPr id="54285" name="Rectangle 7"/>
          <p:cNvSpPr txBox="1">
            <a:spLocks noGrp="1" noChangeArrowheads="1"/>
          </p:cNvSpPr>
          <p:nvPr/>
        </p:nvSpPr>
        <p:spPr bwMode="auto">
          <a:xfrm>
            <a:off x="4144966" y="9121780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4" tIns="48292" rIns="96584" bIns="4829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8203B34A-3143-426C-9D18-527F0674805B}" type="slidenum">
              <a:rPr lang="en-US" altLang="en-US" sz="1100"/>
              <a:pPr algn="r">
                <a:lnSpc>
                  <a:spcPct val="100000"/>
                </a:lnSpc>
                <a:spcBef>
                  <a:spcPct val="0"/>
                </a:spcBef>
              </a:pPr>
              <a:t>37</a:t>
            </a:fld>
            <a:endParaRPr lang="en-US" altLang="en-US" sz="1100"/>
          </a:p>
        </p:txBody>
      </p:sp>
      <p:sp>
        <p:nvSpPr>
          <p:cNvPr id="54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54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062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334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9544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981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8487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9408" indent="-280849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37672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6232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3203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0177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67151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4124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1096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300"/>
              <a:t>Segmented Regression Model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9408" indent="-280849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37672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6232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3203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0177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67151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4124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1096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300"/>
              <a:t>2014</a:t>
            </a:r>
          </a:p>
        </p:txBody>
      </p:sp>
      <p:sp>
        <p:nvSpPr>
          <p:cNvPr id="27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9408" indent="-280849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37672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6232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3203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0177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67151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4124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1096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300"/>
              <a:t>2014-Schield-Segmented-Regression-slides</a:t>
            </a:r>
          </a:p>
        </p:txBody>
      </p:sp>
      <p:sp>
        <p:nvSpPr>
          <p:cNvPr id="27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9408" indent="-280849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37672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6232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3203" indent="-225313" defTabSz="963133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0177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67151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4124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1096" indent="-225313" defTabSz="96313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A9A797-56C6-4EC0-8F73-BEAC4667C68A}" type="slidenum">
              <a:rPr lang="en-US" altLang="en-US" sz="1300"/>
              <a:pPr/>
              <a:t>8</a:t>
            </a:fld>
            <a:endParaRPr lang="en-US" altLang="en-US" sz="1300"/>
          </a:p>
        </p:txBody>
      </p:sp>
      <p:sp>
        <p:nvSpPr>
          <p:cNvPr id="27654" name="Rectangle 2"/>
          <p:cNvSpPr txBox="1">
            <a:spLocks noGrp="1" noChangeArrowheads="1"/>
          </p:cNvSpPr>
          <p:nvPr/>
        </p:nvSpPr>
        <p:spPr bwMode="auto">
          <a:xfrm>
            <a:off x="0" y="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9" tIns="48263" rIns="96529" bIns="48263"/>
          <a:lstStyle>
            <a:lvl1pPr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300"/>
              <a:t>Analyzing Numbers in the News</a:t>
            </a:r>
          </a:p>
        </p:txBody>
      </p:sp>
      <p:sp>
        <p:nvSpPr>
          <p:cNvPr id="27655" name="Rectangle 3"/>
          <p:cNvSpPr txBox="1">
            <a:spLocks noGrp="1" noChangeArrowheads="1"/>
          </p:cNvSpPr>
          <p:nvPr/>
        </p:nvSpPr>
        <p:spPr bwMode="auto">
          <a:xfrm>
            <a:off x="4144967" y="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9" tIns="48263" rIns="96529" bIns="48263"/>
          <a:lstStyle>
            <a:lvl1pPr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300"/>
              <a:t>15 May 2008</a:t>
            </a:r>
          </a:p>
        </p:txBody>
      </p:sp>
      <p:sp>
        <p:nvSpPr>
          <p:cNvPr id="27656" name="Rectangle 6"/>
          <p:cNvSpPr txBox="1">
            <a:spLocks noGrp="1" noChangeArrowheads="1"/>
          </p:cNvSpPr>
          <p:nvPr/>
        </p:nvSpPr>
        <p:spPr bwMode="auto">
          <a:xfrm>
            <a:off x="0" y="9121779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9" tIns="48263" rIns="96529" bIns="48263" anchor="b"/>
          <a:lstStyle>
            <a:lvl1pPr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300"/>
              <a:t>2008SchieldNNN6up.pdf</a:t>
            </a:r>
          </a:p>
        </p:txBody>
      </p:sp>
      <p:sp>
        <p:nvSpPr>
          <p:cNvPr id="27657" name="Rectangle 7"/>
          <p:cNvSpPr txBox="1">
            <a:spLocks noGrp="1" noChangeArrowheads="1"/>
          </p:cNvSpPr>
          <p:nvPr/>
        </p:nvSpPr>
        <p:spPr bwMode="auto">
          <a:xfrm>
            <a:off x="4144967" y="9121779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9" tIns="48263" rIns="96529" bIns="48263" anchor="b"/>
          <a:lstStyle>
            <a:lvl1pPr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4220CA7-6D18-4451-A374-887CD93F4F26}" type="slidenum">
              <a:rPr lang="en-US" altLang="en-US" sz="1300"/>
              <a:pPr algn="r"/>
              <a:t>8</a:t>
            </a:fld>
            <a:endParaRPr lang="en-US" altLang="en-US" sz="1300"/>
          </a:p>
        </p:txBody>
      </p:sp>
      <p:sp>
        <p:nvSpPr>
          <p:cNvPr id="27658" name="Rectangle 2"/>
          <p:cNvSpPr txBox="1">
            <a:spLocks noGrp="1" noChangeArrowheads="1"/>
          </p:cNvSpPr>
          <p:nvPr/>
        </p:nvSpPr>
        <p:spPr bwMode="auto">
          <a:xfrm>
            <a:off x="12700" y="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9" tIns="48263" rIns="96529" bIns="48263"/>
          <a:lstStyle>
            <a:lvl1pPr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300"/>
          </a:p>
        </p:txBody>
      </p:sp>
      <p:sp>
        <p:nvSpPr>
          <p:cNvPr id="27659" name="Rectangle 3"/>
          <p:cNvSpPr txBox="1">
            <a:spLocks noGrp="1" noChangeArrowheads="1"/>
          </p:cNvSpPr>
          <p:nvPr/>
        </p:nvSpPr>
        <p:spPr bwMode="auto">
          <a:xfrm>
            <a:off x="4144967" y="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9" tIns="48263" rIns="96529" bIns="48263"/>
          <a:lstStyle>
            <a:lvl1pPr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endParaRPr lang="en-US" altLang="en-US" sz="1300"/>
          </a:p>
        </p:txBody>
      </p:sp>
      <p:sp>
        <p:nvSpPr>
          <p:cNvPr id="27660" name="Rectangle 6"/>
          <p:cNvSpPr txBox="1">
            <a:spLocks noGrp="1" noChangeArrowheads="1"/>
          </p:cNvSpPr>
          <p:nvPr/>
        </p:nvSpPr>
        <p:spPr bwMode="auto">
          <a:xfrm>
            <a:off x="0" y="9121779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9" tIns="48263" rIns="96529" bIns="48263" anchor="b"/>
          <a:lstStyle>
            <a:lvl1pPr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300"/>
          </a:p>
        </p:txBody>
      </p:sp>
      <p:sp>
        <p:nvSpPr>
          <p:cNvPr id="27661" name="Rectangle 7"/>
          <p:cNvSpPr txBox="1">
            <a:spLocks noGrp="1" noChangeArrowheads="1"/>
          </p:cNvSpPr>
          <p:nvPr/>
        </p:nvSpPr>
        <p:spPr bwMode="auto">
          <a:xfrm>
            <a:off x="4144967" y="9121779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9" tIns="48263" rIns="96529" bIns="48263" anchor="b"/>
          <a:lstStyle>
            <a:lvl1pPr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3EDBB29-3C49-4DFA-90A3-197371BB2E45}" type="slidenum">
              <a:rPr lang="en-US" altLang="en-US" sz="1300"/>
              <a:pPr algn="r"/>
              <a:t>8</a:t>
            </a:fld>
            <a:endParaRPr lang="en-US" altLang="en-US" sz="1300"/>
          </a:p>
        </p:txBody>
      </p:sp>
      <p:sp>
        <p:nvSpPr>
          <p:cNvPr id="27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2232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Statistical Literacy for ManagersStatLit for Managers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1 March 20132013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www.StatLit.org/pdf/2013-Schield-MBAA-6up.pdf2013Schield-MBAA</a:t>
            </a: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8D78D-5974-43E7-BB74-CAE453079FAC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3250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StatLit for Managers</a:t>
            </a:r>
          </a:p>
        </p:txBody>
      </p:sp>
      <p:sp>
        <p:nvSpPr>
          <p:cNvPr id="53251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2013Schield-MBAA</a:t>
            </a: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1ACC686-3D74-448B-9EFE-BCAE24CE23BD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53254" name="Rectangle 2"/>
          <p:cNvSpPr txBox="1">
            <a:spLocks noGrp="1" noChangeArrowheads="1"/>
          </p:cNvSpPr>
          <p:nvPr/>
        </p:nvSpPr>
        <p:spPr bwMode="auto">
          <a:xfrm>
            <a:off x="5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Analyzing Numbers in the News</a:t>
            </a:r>
          </a:p>
        </p:txBody>
      </p:sp>
      <p:sp>
        <p:nvSpPr>
          <p:cNvPr id="53255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15 May 2008</a:t>
            </a:r>
          </a:p>
        </p:txBody>
      </p:sp>
      <p:sp>
        <p:nvSpPr>
          <p:cNvPr id="53256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300"/>
              <a:t>2008SchieldNNN6up.pdf</a:t>
            </a:r>
          </a:p>
        </p:txBody>
      </p:sp>
      <p:sp>
        <p:nvSpPr>
          <p:cNvPr id="53257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A98DA9E7-7315-4672-9781-D272DA2266C7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53258" name="Rectangle 2"/>
          <p:cNvSpPr txBox="1">
            <a:spLocks noGrp="1" noChangeArrowheads="1"/>
          </p:cNvSpPr>
          <p:nvPr/>
        </p:nvSpPr>
        <p:spPr bwMode="auto">
          <a:xfrm>
            <a:off x="12702" y="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59" name="Rectangle 3"/>
          <p:cNvSpPr txBox="1">
            <a:spLocks noGrp="1" noChangeArrowheads="1"/>
          </p:cNvSpPr>
          <p:nvPr/>
        </p:nvSpPr>
        <p:spPr bwMode="auto">
          <a:xfrm>
            <a:off x="4144969" y="8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0" name="Rectangle 6"/>
          <p:cNvSpPr txBox="1">
            <a:spLocks noGrp="1" noChangeArrowheads="1"/>
          </p:cNvSpPr>
          <p:nvPr/>
        </p:nvSpPr>
        <p:spPr bwMode="auto">
          <a:xfrm>
            <a:off x="5" y="9121783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1300"/>
          </a:p>
        </p:txBody>
      </p:sp>
      <p:sp>
        <p:nvSpPr>
          <p:cNvPr id="53261" name="Rectangle 7"/>
          <p:cNvSpPr txBox="1">
            <a:spLocks noGrp="1" noChangeArrowheads="1"/>
          </p:cNvSpPr>
          <p:nvPr/>
        </p:nvSpPr>
        <p:spPr bwMode="auto">
          <a:xfrm>
            <a:off x="4144969" y="9121783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7" tIns="48552" rIns="97107" bIns="48552" anchor="b"/>
          <a:lstStyle>
            <a:lvl1pPr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9EB9BEE-2A39-45D5-AA60-43A782725BF9}" type="slidenum">
              <a:rPr lang="en-US" altLang="en-US" sz="1300"/>
              <a:pPr algn="r">
                <a:lnSpc>
                  <a:spcPct val="100000"/>
                </a:lnSpc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53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28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685800" y="1676400"/>
            <a:ext cx="77724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76200" y="304800"/>
            <a:ext cx="1524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3314700" y="152400"/>
            <a:ext cx="2495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800" dirty="0" smtClean="0">
                <a:latin typeface="Arial" panose="020B0604020202020204" pitchFamily="34" charset="0"/>
              </a:rPr>
              <a:t>2023 </a:t>
            </a:r>
            <a:r>
              <a:rPr lang="en-US" altLang="en-US" sz="800" dirty="0">
                <a:latin typeface="Arial" panose="020B0604020202020204" pitchFamily="34" charset="0"/>
              </a:rPr>
              <a:t>Schield </a:t>
            </a:r>
            <a:r>
              <a:rPr lang="en-US" altLang="en-US" sz="800" dirty="0" smtClean="0">
                <a:latin typeface="Arial" panose="020B0604020202020204" pitchFamily="34" charset="0"/>
              </a:rPr>
              <a:t>ASA (slides)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E33170A-3319-4A0B-8BFD-FEF976CE3C94}" type="slidenum">
              <a:rPr lang="en-US" altLang="en-US"/>
              <a:pPr/>
              <a:t>‹#›</a:t>
            </a:fld>
            <a:endParaRPr lang="en-US" altLang="en-US" b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 bwMode="auto">
          <a:xfrm>
            <a:off x="533400" y="134937"/>
            <a:ext cx="609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b="0" dirty="0" smtClean="0"/>
              <a:t>V1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3069336018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685800" y="1676400"/>
            <a:ext cx="77724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76200" y="304800"/>
            <a:ext cx="1524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3482975" y="152400"/>
            <a:ext cx="21415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altLang="en-US" sz="80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75" y="457200"/>
            <a:ext cx="7742238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39243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81200"/>
            <a:ext cx="39243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66DEC6-9B32-40D5-8444-0835B81D8266}" type="slidenum">
              <a:rPr lang="en-US" altLang="en-US"/>
              <a:pPr/>
              <a:t>‹#›</a:t>
            </a:fld>
            <a:endParaRPr lang="en-US" altLang="en-US" b="0"/>
          </a:p>
        </p:txBody>
      </p:sp>
      <p:sp>
        <p:nvSpPr>
          <p:cNvPr id="9" name="Slide Number Placeholder 3"/>
          <p:cNvSpPr txBox="1">
            <a:spLocks/>
          </p:cNvSpPr>
          <p:nvPr userDrawn="1"/>
        </p:nvSpPr>
        <p:spPr bwMode="auto">
          <a:xfrm>
            <a:off x="533400" y="134937"/>
            <a:ext cx="609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b="0" dirty="0" smtClean="0"/>
              <a:t>V1</a:t>
            </a:r>
            <a:endParaRPr lang="en-US" altLang="en-US" b="0" dirty="0"/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3314700" y="152400"/>
            <a:ext cx="2495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800" dirty="0" smtClean="0">
                <a:latin typeface="Arial" panose="020B0604020202020204" pitchFamily="34" charset="0"/>
              </a:rPr>
              <a:t>2023 </a:t>
            </a:r>
            <a:r>
              <a:rPr lang="en-US" altLang="en-US" sz="800" dirty="0">
                <a:latin typeface="Arial" panose="020B0604020202020204" pitchFamily="34" charset="0"/>
              </a:rPr>
              <a:t>Schield USCOTS</a:t>
            </a:r>
          </a:p>
        </p:txBody>
      </p:sp>
    </p:spTree>
    <p:extLst>
      <p:ext uri="{BB962C8B-B14F-4D97-AF65-F5344CB8AC3E}">
        <p14:creationId xmlns:p14="http://schemas.microsoft.com/office/powerpoint/2010/main" val="3210996105"/>
      </p:ext>
    </p:extLst>
  </p:cSld>
  <p:clrMapOvr>
    <a:masterClrMapping/>
  </p:clrMapOvr>
  <p:transition spd="slow">
    <p:pull dir="l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3575" y="457200"/>
            <a:ext cx="77422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8001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5263" y="147638"/>
            <a:ext cx="609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 b="1">
                <a:latin typeface="Arial" panose="020B0604020202020204" pitchFamily="34" charset="0"/>
              </a:defRPr>
            </a:lvl1pPr>
          </a:lstStyle>
          <a:p>
            <a:fld id="{15860158-6E81-4BA6-8B6F-5780F716626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9" name="Rectangle 27"/>
          <p:cNvSpPr>
            <a:spLocks noChangeArrowheads="1"/>
          </p:cNvSpPr>
          <p:nvPr/>
        </p:nvSpPr>
        <p:spPr bwMode="auto">
          <a:xfrm>
            <a:off x="685800" y="1676400"/>
            <a:ext cx="77724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2" name="Rectangle 29"/>
          <p:cNvSpPr>
            <a:spLocks noChangeArrowheads="1"/>
          </p:cNvSpPr>
          <p:nvPr/>
        </p:nvSpPr>
        <p:spPr bwMode="auto">
          <a:xfrm>
            <a:off x="76200" y="304800"/>
            <a:ext cx="1524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1031" name="Rectangle 32"/>
          <p:cNvSpPr>
            <a:spLocks noChangeArrowheads="1"/>
          </p:cNvSpPr>
          <p:nvPr/>
        </p:nvSpPr>
        <p:spPr bwMode="auto">
          <a:xfrm>
            <a:off x="3265488" y="152400"/>
            <a:ext cx="2571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800" dirty="0" smtClean="0">
                <a:latin typeface="Arial" panose="020B0604020202020204" pitchFamily="34" charset="0"/>
              </a:rPr>
              <a:t>2023</a:t>
            </a:r>
            <a:r>
              <a:rPr lang="en-US" altLang="en-US" sz="800" baseline="0" dirty="0" smtClean="0">
                <a:latin typeface="Arial" panose="020B0604020202020204" pitchFamily="34" charset="0"/>
              </a:rPr>
              <a:t> </a:t>
            </a:r>
            <a:r>
              <a:rPr lang="en-US" altLang="en-US" sz="800" baseline="0" dirty="0">
                <a:latin typeface="Arial" panose="020B0604020202020204" pitchFamily="34" charset="0"/>
              </a:rPr>
              <a:t>Schield </a:t>
            </a:r>
            <a:r>
              <a:rPr lang="en-US" altLang="en-US" sz="800" baseline="0" dirty="0" smtClean="0">
                <a:latin typeface="Arial" panose="020B0604020202020204" pitchFamily="34" charset="0"/>
              </a:rPr>
              <a:t>ASA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 bwMode="auto">
          <a:xfrm>
            <a:off x="533400" y="134937"/>
            <a:ext cx="609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b="0" dirty="0" smtClean="0"/>
              <a:t>V0a</a:t>
            </a:r>
            <a:endParaRPr lang="en-US" altLang="en-US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8" r:id="rId2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3675" y="1981200"/>
            <a:ext cx="8820150" cy="4648200"/>
          </a:xfrm>
        </p:spPr>
        <p:txBody>
          <a:bodyPr/>
          <a:lstStyle/>
          <a:p>
            <a:pPr marL="0" indent="0" algn="ctr">
              <a:buFontTx/>
              <a:buNone/>
            </a:pPr>
            <a:endParaRPr lang="en-US" altLang="en-US" sz="100" dirty="0"/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altLang="en-US" b="1" dirty="0"/>
              <a:t>Milo Schield, </a:t>
            </a:r>
            <a:r>
              <a:rPr lang="en-US" altLang="en-US" b="1" dirty="0" smtClean="0"/>
              <a:t>Univ. New Mexico</a:t>
            </a:r>
            <a:endParaRPr lang="en-US" altLang="en-US" b="1" dirty="0"/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altLang="en-US" sz="2400" b="1" i="1" dirty="0"/>
              <a:t>Fellow: American Statistical Association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altLang="en-US" sz="2400" b="1" i="1" dirty="0"/>
              <a:t>Member: International Statistical Institute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altLang="en-US" sz="2400" b="1" i="1" dirty="0"/>
              <a:t>US Rep: International Statistical Literacy </a:t>
            </a:r>
            <a:r>
              <a:rPr lang="en-US" altLang="en-US" sz="2400" b="1" i="1" dirty="0" smtClean="0"/>
              <a:t>Project</a:t>
            </a:r>
            <a:br>
              <a:rPr lang="en-US" altLang="en-US" sz="2400" b="1" i="1" dirty="0" smtClean="0"/>
            </a:br>
            <a:r>
              <a:rPr lang="en-US" altLang="en-US" sz="2400" b="1" i="1" dirty="0" smtClean="0"/>
              <a:t>Visiting Professor: New College of Florida</a:t>
            </a:r>
            <a:endParaRPr lang="en-US" altLang="en-US" sz="2400" b="1" i="1" dirty="0"/>
          </a:p>
          <a:p>
            <a:pPr marL="0" indent="0" algn="ctr">
              <a:buFontTx/>
              <a:buNone/>
            </a:pPr>
            <a:endParaRPr lang="en-US" altLang="en-US" sz="2000" b="1" i="1" dirty="0"/>
          </a:p>
          <a:p>
            <a:pPr marL="0" indent="0" algn="ctr">
              <a:buFontTx/>
              <a:buNone/>
            </a:pPr>
            <a:r>
              <a:rPr lang="en-US" altLang="en-US" sz="2800" b="1" i="1" dirty="0" err="1" smtClean="0"/>
              <a:t>ISLP</a:t>
            </a:r>
            <a:r>
              <a:rPr lang="en-US" altLang="en-US" sz="2800" b="1" i="1" dirty="0" smtClean="0"/>
              <a:t> Invited Session</a:t>
            </a:r>
            <a:endParaRPr lang="en-US" altLang="en-US" sz="2800" b="1" i="1" dirty="0"/>
          </a:p>
          <a:p>
            <a:pPr marL="0" indent="0" algn="ctr">
              <a:buFontTx/>
              <a:buNone/>
            </a:pPr>
            <a:r>
              <a:rPr lang="en-US" altLang="en-US" sz="2400" b="1" i="1" dirty="0" smtClean="0"/>
              <a:t>August </a:t>
            </a:r>
            <a:r>
              <a:rPr lang="en-US" altLang="en-US" sz="2400" b="1" i="1" dirty="0"/>
              <a:t>2, 2023</a:t>
            </a:r>
          </a:p>
          <a:p>
            <a:pPr marL="0" indent="0" algn="ctr">
              <a:buFontTx/>
              <a:buNone/>
            </a:pPr>
            <a:r>
              <a:rPr lang="en-US" altLang="en-US" sz="2800" b="1" i="1" dirty="0" smtClean="0"/>
              <a:t>www.StatLit.org/pdf/2023-Schield-ASA-Slides.pdf</a:t>
            </a:r>
            <a:endParaRPr lang="en-US" altLang="en-US" sz="2800" b="1" i="1" dirty="0"/>
          </a:p>
          <a:p>
            <a:pPr marL="0" indent="0" algn="ctr">
              <a:buNone/>
            </a:pPr>
            <a:r>
              <a:rPr lang="en-US" altLang="en-US" sz="2800" b="1" i="1" dirty="0"/>
              <a:t>www.StatLit.org/pdf/2023-Schield-ASA.pdf</a:t>
            </a:r>
          </a:p>
          <a:p>
            <a:pPr marL="0" indent="0" algn="ctr">
              <a:buFontTx/>
              <a:buNone/>
            </a:pPr>
            <a:endParaRPr lang="en-US" altLang="en-US" sz="2800" b="1" i="1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193675" y="457200"/>
            <a:ext cx="8820150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Statistical Literacy: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An Overview</a:t>
            </a:r>
            <a:endParaRPr lang="en-US" alt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3072000804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10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Assembly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269875" y="5298621"/>
            <a:ext cx="8542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Assembly is “huge”!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Define “bullying”, “unemployed”, “dropout”.</a:t>
            </a:r>
            <a:endParaRPr lang="en-US" sz="3200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47171" y="686140"/>
            <a:ext cx="8187745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4517320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11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Randomness</a:t>
            </a:r>
            <a:endParaRPr lang="en-US" altLang="en-US" sz="3200" b="0" i="1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09561" y="173681"/>
            <a:ext cx="8423121" cy="281277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9562" y="3342603"/>
            <a:ext cx="8524875" cy="325148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627548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12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Error (bias)</a:t>
            </a:r>
            <a:endParaRPr lang="en-US" altLang="en-US" sz="3200" b="0" i="1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96352" y="457200"/>
            <a:ext cx="8351295" cy="23444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039612" y="2988527"/>
            <a:ext cx="5037695" cy="36799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005857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13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Study Mental-Advanced in a statistics course.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Study Mental-Simple later in this course.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Study “study design” and “effect size” first. 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Confounder Solutions:</a:t>
            </a:r>
            <a:endParaRPr lang="en-US" altLang="en-US" sz="3200" b="0" i="1" dirty="0"/>
          </a:p>
        </p:txBody>
      </p:sp>
      <p:pic>
        <p:nvPicPr>
          <p:cNvPr id="5" name="Picture 4" descr="Table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390827" y="643944"/>
            <a:ext cx="8373246" cy="294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3177" y="98978"/>
            <a:ext cx="8907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MV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762688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14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b="1" dirty="0" smtClean="0"/>
              <a:t>“Studies say”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b="1" dirty="0" smtClean="0"/>
              <a:t>Hard science		Soft science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Confounder Solutions: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Study Design</a:t>
            </a:r>
            <a:endParaRPr lang="en-US" altLang="en-US" sz="3200" b="0" i="1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755696" y="2772297"/>
            <a:ext cx="5789635" cy="19983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73177" y="98978"/>
            <a:ext cx="8907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MV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2652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15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Confounder Solutions: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Effect Size</a:t>
            </a:r>
            <a:endParaRPr lang="en-US" altLang="en-US" sz="3200" b="0" i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13356" y="2554779"/>
            <a:ext cx="7917287" cy="2255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875" y="5404544"/>
            <a:ext cx="8542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Quantitative news stories: </a:t>
            </a:r>
            <a:endParaRPr lang="en-US" sz="32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An estimated one-third </a:t>
            </a:r>
            <a:r>
              <a:rPr lang="en-US" sz="3200" dirty="0"/>
              <a:t>do not include effect </a:t>
            </a:r>
            <a:r>
              <a:rPr lang="en-US" sz="3200" dirty="0" smtClean="0"/>
              <a:t>size.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3177" y="98978"/>
            <a:ext cx="8907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MV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490593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16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Assembly Solutions: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“Think”</a:t>
            </a:r>
            <a:endParaRPr lang="en-US" altLang="en-US" sz="3200" b="0" i="1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2399" y="2288714"/>
            <a:ext cx="8099202" cy="3081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756" y="5548746"/>
            <a:ext cx="8542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Hypothetical thinking in a math course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m</a:t>
            </a:r>
            <a:r>
              <a:rPr lang="en-US" sz="3200" dirty="0" smtClean="0"/>
              <a:t>ay be </a:t>
            </a:r>
            <a:r>
              <a:rPr lang="en-US" sz="3200" dirty="0"/>
              <a:t>foreign to students and </a:t>
            </a:r>
            <a:r>
              <a:rPr lang="en-US" sz="3200" dirty="0" smtClean="0"/>
              <a:t>to teachers</a:t>
            </a:r>
            <a:r>
              <a:rPr lang="en-US" sz="3200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2340226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17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Given margin of error, create confidence intervals;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If confidence intervals don’t overlap, then difference in sample means is statistically significant.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Randomness Solutions:</a:t>
            </a:r>
            <a:r>
              <a:rPr lang="en-US" altLang="en-US" b="0" dirty="0">
                <a:latin typeface="Rockwell Extra Bold" panose="02060903040505020403" pitchFamily="18" charset="0"/>
              </a:rPr>
              <a:t/>
            </a:r>
            <a:br>
              <a:rPr lang="en-US" altLang="en-US" b="0" dirty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Random Sampling Error</a:t>
            </a:r>
            <a:endParaRPr lang="en-US" altLang="en-US" sz="3200" b="0" i="1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1925" y="3799268"/>
            <a:ext cx="8820150" cy="28784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970780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18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Use placebo to determine the placebo effect.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Error (Bias) Solutions: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Placebo; single/double blind</a:t>
            </a:r>
            <a:endParaRPr lang="en-US" altLang="en-US" sz="3200" b="0" i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58621" y="2657528"/>
            <a:ext cx="8026757" cy="24682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875" y="5706613"/>
            <a:ext cx="854233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dirty="0" smtClean="0"/>
              <a:t>Blinding students and teachers is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almost impossible in </a:t>
            </a:r>
            <a:r>
              <a:rPr lang="en-US" sz="3200" dirty="0"/>
              <a:t>education.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4859427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19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Measures of Center: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Alphabetical when skewed</a:t>
            </a:r>
            <a:endParaRPr lang="en-US" altLang="en-US" sz="3200" b="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69875" y="5706613"/>
            <a:ext cx="8542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Mean is most sensitive to extremes</a:t>
            </a:r>
            <a:endParaRPr lang="en-US" sz="3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92243"/>
            <a:ext cx="8820150" cy="30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5437207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F8397F-D330-4807-8B9C-08F768CDD57A}" type="slidenum">
              <a:rPr lang="en-US" altLang="en-US" sz="1400">
                <a:latin typeface="Arial" panose="020B0604020202020204" pitchFamily="34" charset="0"/>
              </a:rPr>
              <a:pPr/>
              <a:t>2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60858" y="457200"/>
            <a:ext cx="8171078" cy="1066800"/>
          </a:xfrm>
        </p:spPr>
        <p:txBody>
          <a:bodyPr/>
          <a:lstStyle/>
          <a:p>
            <a:r>
              <a:rPr lang="en-US" altLang="en-US" sz="3200" b="0" dirty="0" smtClean="0">
                <a:latin typeface="Rockwell Extra Bold" panose="02060903040505020403" pitchFamily="18" charset="0"/>
              </a:rPr>
              <a:t>Statistical Literacy is</a:t>
            </a:r>
            <a:br>
              <a:rPr lang="en-US" altLang="en-US" sz="3200" b="0" dirty="0" smtClean="0">
                <a:latin typeface="Rockwell Extra Bold" panose="02060903040505020403" pitchFamily="18" charset="0"/>
              </a:rPr>
            </a:br>
            <a:r>
              <a:rPr lang="en-US" altLang="en-US" sz="3200" b="0" dirty="0" smtClean="0">
                <a:latin typeface="Rockwell Extra Bold" panose="02060903040505020403" pitchFamily="18" charset="0"/>
              </a:rPr>
              <a:t> </a:t>
            </a:r>
            <a:r>
              <a:rPr lang="en-US" altLang="en-US" sz="3200" b="0" dirty="0" err="1" smtClean="0">
                <a:latin typeface="Rockwell Extra Bold" panose="02060903040505020403" pitchFamily="18" charset="0"/>
              </a:rPr>
              <a:t>GAISE</a:t>
            </a:r>
            <a:r>
              <a:rPr lang="en-US" altLang="en-US" sz="3200" b="0" dirty="0" smtClean="0">
                <a:latin typeface="Rockwell Extra Bold" panose="02060903040505020403" pitchFamily="18" charset="0"/>
              </a:rPr>
              <a:t> 2016 Compliant</a:t>
            </a:r>
            <a:endParaRPr lang="en-US" altLang="en-US" sz="3200" b="0" dirty="0">
              <a:latin typeface="Rockwell Extra Bold" panose="02060903040505020403" pitchFamily="18" charset="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4150" y="1789113"/>
            <a:ext cx="8824622" cy="484028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dirty="0" smtClean="0"/>
              <a:t>Statistical Literacy (</a:t>
            </a:r>
            <a:r>
              <a:rPr lang="en-US" dirty="0" err="1" smtClean="0"/>
              <a:t>UNM</a:t>
            </a:r>
            <a:r>
              <a:rPr lang="en-US" dirty="0" smtClean="0"/>
              <a:t> Math 1300):</a:t>
            </a:r>
            <a:endParaRPr lang="en-US" dirty="0"/>
          </a:p>
          <a:p>
            <a:pPr>
              <a:spcBef>
                <a:spcPts val="0"/>
              </a:spcBef>
              <a:spcAft>
                <a:spcPts val="1500"/>
              </a:spcAft>
            </a:pPr>
            <a:r>
              <a:rPr lang="en-US" dirty="0" smtClean="0"/>
              <a:t>is </a:t>
            </a:r>
            <a:r>
              <a:rPr lang="en-US" i="1" dirty="0" smtClean="0"/>
              <a:t>multivariate</a:t>
            </a:r>
            <a:r>
              <a:rPr lang="en-US" dirty="0" smtClean="0"/>
              <a:t> (MV). Students work problems to </a:t>
            </a:r>
            <a:r>
              <a:rPr lang="en-US" i="1" dirty="0" smtClean="0"/>
              <a:t>control for </a:t>
            </a:r>
            <a:r>
              <a:rPr lang="en-US" dirty="0" smtClean="0"/>
              <a:t>confounder influence on associations or statistical significance without using computers.</a:t>
            </a:r>
          </a:p>
          <a:p>
            <a:pPr>
              <a:spcBef>
                <a:spcPts val="0"/>
              </a:spcBef>
              <a:spcAft>
                <a:spcPts val="1500"/>
              </a:spcAft>
            </a:pPr>
            <a:r>
              <a:rPr lang="en-US" dirty="0" smtClean="0"/>
              <a:t>focuses on </a:t>
            </a:r>
            <a:r>
              <a:rPr lang="en-US" i="1" dirty="0" smtClean="0"/>
              <a:t>everyday statistics</a:t>
            </a:r>
            <a:r>
              <a:rPr lang="en-US" dirty="0" smtClean="0"/>
              <a:t>: statistics used in arguments that citizens encounter everyday.  </a:t>
            </a:r>
          </a:p>
          <a:p>
            <a:pPr>
              <a:spcBef>
                <a:spcPts val="0"/>
              </a:spcBef>
              <a:spcAft>
                <a:spcPts val="1500"/>
              </a:spcAft>
            </a:pPr>
            <a:r>
              <a:rPr lang="en-US" dirty="0" smtClean="0"/>
              <a:t>involves </a:t>
            </a:r>
            <a:r>
              <a:rPr lang="en-US" i="1" dirty="0" smtClean="0"/>
              <a:t>writing</a:t>
            </a:r>
            <a:r>
              <a:rPr lang="en-US" dirty="0" smtClean="0"/>
              <a:t>: 30% of students’ grade</a:t>
            </a:r>
          </a:p>
          <a:p>
            <a:pPr>
              <a:spcBef>
                <a:spcPts val="0"/>
              </a:spcBef>
              <a:spcAft>
                <a:spcPts val="1500"/>
              </a:spcAft>
            </a:pPr>
            <a:r>
              <a:rPr lang="en-US" dirty="0" smtClean="0"/>
              <a:t>Uses </a:t>
            </a:r>
            <a:r>
              <a:rPr lang="en-US" i="1" dirty="0" smtClean="0"/>
              <a:t>real data.</a:t>
            </a:r>
            <a:r>
              <a:rPr lang="en-US" dirty="0" smtClean="0"/>
              <a:t> Textbook: 175 tables &amp; 50 graphs</a:t>
            </a:r>
            <a:endParaRPr lang="en-US" dirty="0"/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0" y="33623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892003213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20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Confounding: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Mental Solutions</a:t>
            </a:r>
            <a:endParaRPr lang="en-US" altLang="en-US" sz="3200" b="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69875" y="5706613"/>
            <a:ext cx="8542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Statistical Literacy: How much can you </a:t>
            </a:r>
            <a:br>
              <a:rPr lang="en-US" sz="3200" dirty="0" smtClean="0"/>
            </a:br>
            <a:r>
              <a:rPr lang="en-US" sz="3200" dirty="0" smtClean="0"/>
              <a:t>“take into account” by hand?</a:t>
            </a:r>
            <a:endParaRPr lang="en-US" sz="3200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41529" y="1917472"/>
            <a:ext cx="7860942" cy="2673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3177" y="98978"/>
            <a:ext cx="89072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MV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71235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21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Prison Expenses by State: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Comparison of Amounts: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Control for Size</a:t>
            </a:r>
            <a:endParaRPr lang="en-US" altLang="en-US" sz="3200" b="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76314" y="4157662"/>
            <a:ext cx="84343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Comparison reverses after </a:t>
            </a:r>
            <a:br>
              <a:rPr lang="en-US" sz="3200" dirty="0" smtClean="0"/>
            </a:br>
            <a:r>
              <a:rPr lang="en-US" sz="3200" dirty="0" smtClean="0"/>
              <a:t>controlling for size of group (per inmate).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Students already know this.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This is not multivariate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4" y="2581856"/>
            <a:ext cx="8628847" cy="12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7076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22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Working women earn 73 cents for every dollar a man earns.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Taking into Account: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Arithmetically</a:t>
            </a:r>
            <a:endParaRPr lang="en-US" altLang="en-US" sz="3200" b="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69875" y="5706613"/>
            <a:ext cx="8542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After </a:t>
            </a:r>
            <a:r>
              <a:rPr lang="en-US" sz="3200" i="1" dirty="0" smtClean="0"/>
              <a:t>taking into account </a:t>
            </a:r>
            <a:r>
              <a:rPr lang="en-US" sz="3200" b="1" dirty="0" smtClean="0"/>
              <a:t>work status</a:t>
            </a:r>
            <a:r>
              <a:rPr lang="en-US" sz="3200" dirty="0" smtClean="0"/>
              <a:t>, </a:t>
            </a:r>
            <a:br>
              <a:rPr lang="en-US" sz="3200" dirty="0" smtClean="0"/>
            </a:br>
            <a:r>
              <a:rPr lang="en-US" sz="3200" dirty="0" smtClean="0"/>
              <a:t>women earn 83 cents for every dollar a man makes </a:t>
            </a:r>
            <a:endParaRPr lang="en-US" sz="3200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69875" y="2481760"/>
            <a:ext cx="8635866" cy="26032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173177" y="98978"/>
            <a:ext cx="8907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MV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372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23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Taking into Account: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Graphically</a:t>
            </a:r>
            <a:endParaRPr lang="en-US" altLang="en-US" sz="3200" b="0" i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04740" y="1769168"/>
            <a:ext cx="7334519" cy="49407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3177" y="98978"/>
            <a:ext cx="8907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MV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2033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24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Taking into Account: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Graphically</a:t>
            </a:r>
            <a:endParaRPr lang="en-US" altLang="en-US" sz="3200" b="0" i="1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69875" y="59923"/>
            <a:ext cx="8542338" cy="67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2396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25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From Ratios 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to Comparing Ratios</a:t>
            </a:r>
            <a:endParaRPr lang="en-US" altLang="en-US" sz="3200" b="0" i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21216" y="1833562"/>
            <a:ext cx="7701567" cy="48892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8717274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26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Diabolical Denominators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40644" y="4615867"/>
            <a:ext cx="6400800" cy="186589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340644" y="1833562"/>
            <a:ext cx="6299010" cy="224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94984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27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If disease prevalence is 50%,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then </a:t>
            </a:r>
            <a:r>
              <a:rPr lang="en-US" sz="2800" i="1" dirty="0" smtClean="0"/>
              <a:t>predictive accuracy </a:t>
            </a:r>
            <a:r>
              <a:rPr lang="en-US" sz="2800" dirty="0" smtClean="0"/>
              <a:t>equals </a:t>
            </a:r>
            <a:r>
              <a:rPr lang="en-US" sz="2800" i="1" dirty="0" smtClean="0"/>
              <a:t>confirmation accuracy</a:t>
            </a: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Medical Tests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“Accuracy” is equivocal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79549" y="3002279"/>
            <a:ext cx="8139447" cy="31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69567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28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Low IQ </a:t>
            </a:r>
            <a:r>
              <a:rPr lang="en-US" sz="2800" i="1" dirty="0" smtClean="0"/>
              <a:t>explains</a:t>
            </a:r>
            <a:r>
              <a:rPr lang="en-US" sz="2800" dirty="0" smtClean="0"/>
              <a:t> prison (83%).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Low IQ is a poor </a:t>
            </a:r>
            <a:r>
              <a:rPr lang="en-US" sz="2800" i="1" dirty="0" smtClean="0"/>
              <a:t>predictor</a:t>
            </a:r>
            <a:r>
              <a:rPr lang="en-US" sz="2800" dirty="0" smtClean="0"/>
              <a:t> of prison (10%).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Social Statistics: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Explain vs. Predict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6957" y="3014604"/>
            <a:ext cx="7710086" cy="29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76218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29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Confounder-outcome must exceed predictor-outcome</a:t>
            </a:r>
            <a:r>
              <a:rPr lang="en-US" sz="2800" dirty="0"/>
              <a:t>.</a:t>
            </a: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Cornfield Condition #1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To nullify/reverse association,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" y="2665927"/>
            <a:ext cx="8400089" cy="3979572"/>
          </a:xfrm>
          <a:prstGeom prst="rect">
            <a:avLst/>
          </a:prstGeom>
          <a:noFill/>
          <a:ln w="190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8173177" y="98978"/>
            <a:ext cx="8907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MV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99505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F8397F-D330-4807-8B9C-08F768CDD57A}" type="slidenum">
              <a:rPr lang="en-US" altLang="en-US" sz="1400">
                <a:latin typeface="Arial" panose="020B0604020202020204" pitchFamily="34" charset="0"/>
              </a:rPr>
              <a:pPr/>
              <a:t>3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60858" y="457200"/>
            <a:ext cx="8171078" cy="1066800"/>
          </a:xfrm>
        </p:spPr>
        <p:txBody>
          <a:bodyPr/>
          <a:lstStyle/>
          <a:p>
            <a:r>
              <a:rPr lang="en-US" altLang="en-US" sz="3200" b="0" dirty="0" smtClean="0">
                <a:latin typeface="Rockwell Extra Bold" panose="02060903040505020403" pitchFamily="18" charset="0"/>
              </a:rPr>
              <a:t>Students’ View</a:t>
            </a:r>
            <a:br>
              <a:rPr lang="en-US" altLang="en-US" sz="3200" b="0" dirty="0" smtClean="0">
                <a:latin typeface="Rockwell Extra Bold" panose="02060903040505020403" pitchFamily="18" charset="0"/>
              </a:rPr>
            </a:br>
            <a:r>
              <a:rPr lang="en-US" altLang="en-US" sz="3200" b="0" dirty="0" smtClean="0">
                <a:latin typeface="Rockwell Extra Bold" panose="02060903040505020403" pitchFamily="18" charset="0"/>
              </a:rPr>
              <a:t>of Statistical Literacy</a:t>
            </a:r>
            <a:endParaRPr lang="en-US" altLang="en-US" sz="3200" b="0" dirty="0">
              <a:latin typeface="Rockwell Extra Bold" panose="02060903040505020403" pitchFamily="18" charset="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3050" y="1789113"/>
            <a:ext cx="8591550" cy="4840287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Students think confounder-based multivariate statistical literacy (</a:t>
            </a:r>
            <a:r>
              <a:rPr lang="en-US" dirty="0" err="1" smtClean="0"/>
              <a:t>UNM</a:t>
            </a:r>
            <a:r>
              <a:rPr lang="en-US" dirty="0" smtClean="0"/>
              <a:t> Math 1300) is important: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More than a fourth taking Math1300 in 2022-23 agreed that </a:t>
            </a:r>
            <a:r>
              <a:rPr lang="en-US" i="1" dirty="0" smtClean="0"/>
              <a:t>statistical literacy should be required of all students for gradation</a:t>
            </a:r>
            <a:r>
              <a:rPr lang="en-US" dirty="0" smtClean="0"/>
              <a:t>. 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Half said </a:t>
            </a:r>
            <a:r>
              <a:rPr lang="en-US" i="1" dirty="0" smtClean="0"/>
              <a:t>statistical literacy did more to help their critical thinking than any course they had taken</a:t>
            </a:r>
            <a:endParaRPr lang="en-US" dirty="0"/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0" y="33623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990974838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30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Controlling for the age of the mom can change </a:t>
            </a:r>
            <a:br>
              <a:rPr lang="en-US" sz="2800" dirty="0" smtClean="0"/>
            </a:br>
            <a:r>
              <a:rPr lang="en-US" sz="2800" dirty="0" smtClean="0"/>
              <a:t>a statistically-significant difference into one </a:t>
            </a:r>
            <a:br>
              <a:rPr lang="en-US" sz="2800" dirty="0" smtClean="0"/>
            </a:br>
            <a:r>
              <a:rPr lang="en-US" sz="2800" dirty="0" smtClean="0"/>
              <a:t>that is NOT statistically significant.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Statistical Significance: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Influenced by Confounding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3" y="3641286"/>
            <a:ext cx="8386500" cy="25470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3177" y="98978"/>
            <a:ext cx="8907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MV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68748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31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A small change in the definition can change </a:t>
            </a:r>
            <a:br>
              <a:rPr lang="en-US" sz="2800" dirty="0" smtClean="0"/>
            </a:br>
            <a:r>
              <a:rPr lang="en-US" sz="2800" dirty="0" smtClean="0"/>
              <a:t>a statistically-significant difference into one </a:t>
            </a:r>
            <a:br>
              <a:rPr lang="en-US" sz="2800" dirty="0" smtClean="0"/>
            </a:br>
            <a:r>
              <a:rPr lang="en-US" sz="2800" dirty="0" smtClean="0"/>
              <a:t>that is NOT statistically significant.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Statistical Significance: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Influenced by Assembly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1" y="3607910"/>
            <a:ext cx="8430806" cy="24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12395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32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Male-female respondent bias can change </a:t>
            </a:r>
            <a:br>
              <a:rPr lang="en-US" sz="2800" dirty="0" smtClean="0"/>
            </a:br>
            <a:r>
              <a:rPr lang="en-US" sz="2800" dirty="0" smtClean="0"/>
              <a:t>a statistically-significant difference into one </a:t>
            </a:r>
            <a:br>
              <a:rPr lang="en-US" sz="2800" dirty="0" smtClean="0"/>
            </a:br>
            <a:r>
              <a:rPr lang="en-US" sz="2800" dirty="0" smtClean="0"/>
              <a:t>that is NOT statistically significant.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Statistical Significance: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Influenced by Error/Bias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5" y="3486955"/>
            <a:ext cx="8602410" cy="253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4699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33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i="1" dirty="0" smtClean="0"/>
              <a:t>Innocent until proven guilty</a:t>
            </a:r>
            <a:r>
              <a:rPr lang="en-US" sz="2800" dirty="0" smtClean="0"/>
              <a:t> is the same as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i="1" dirty="0" smtClean="0"/>
              <a:t>statistically-insignificant</a:t>
            </a:r>
            <a:r>
              <a:rPr lang="en-US" sz="2800" dirty="0" smtClean="0"/>
              <a:t> until proven otherwise.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Hypothesis Test 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Like a Criminal Trial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3284112"/>
            <a:ext cx="8682168" cy="25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5711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34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If </a:t>
            </a:r>
            <a:r>
              <a:rPr lang="en-US" sz="2800" dirty="0"/>
              <a:t>Research hypothesis is more likely than not to be true,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then a statistically-significant result means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we are 95% confident the research hypothesis is true. 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Hypothesis Test 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Like a Medical Test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4" y="3652019"/>
            <a:ext cx="8689501" cy="199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9678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35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defTabSz="454025">
              <a:buNone/>
            </a:pPr>
            <a:r>
              <a:rPr lang="en-US" altLang="en-US" sz="2800" b="1" dirty="0"/>
              <a:t>Most important</a:t>
            </a:r>
          </a:p>
          <a:p>
            <a:pPr marL="914400" lvl="1" indent="-514350" defTabSz="454025">
              <a:buFont typeface="+mj-lt"/>
              <a:buAutoNum type="arabicPeriod"/>
            </a:pPr>
            <a:r>
              <a:rPr lang="en-US" altLang="en-US" sz="2400" dirty="0"/>
              <a:t>“Take CARE” (50%)</a:t>
            </a:r>
          </a:p>
          <a:p>
            <a:pPr marL="914400" lvl="1" indent="-514350" defTabSz="454025">
              <a:buFont typeface="+mj-lt"/>
              <a:buAutoNum type="arabicPeriod"/>
            </a:pPr>
            <a:r>
              <a:rPr lang="en-US" altLang="en-US" sz="2400" dirty="0"/>
              <a:t>Statistics are different from numbers (12%)</a:t>
            </a:r>
          </a:p>
          <a:p>
            <a:pPr marL="914400" lvl="1" indent="-514350" defTabSz="454025">
              <a:buFont typeface="+mj-lt"/>
              <a:buAutoNum type="arabicPeriod"/>
            </a:pPr>
            <a:r>
              <a:rPr lang="en-US" altLang="en-US" sz="2400" dirty="0"/>
              <a:t>Statistical significance can be influenced (8%)</a:t>
            </a:r>
          </a:p>
          <a:p>
            <a:pPr marL="914400" lvl="1" indent="-514350" defTabSz="454025">
              <a:buFont typeface="+mj-lt"/>
              <a:buAutoNum type="arabicPeriod"/>
            </a:pPr>
            <a:r>
              <a:rPr lang="en-US" altLang="en-US" sz="2400" i="1" dirty="0"/>
              <a:t>Confounding</a:t>
            </a:r>
            <a:r>
              <a:rPr lang="en-US" altLang="en-US" sz="2400" dirty="0"/>
              <a:t> can influence an association (6%)</a:t>
            </a:r>
          </a:p>
          <a:p>
            <a:pPr marL="0" indent="0" defTabSz="454025">
              <a:buNone/>
            </a:pP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/>
              <a:t>Most difficult:</a:t>
            </a:r>
          </a:p>
          <a:p>
            <a:pPr marL="914400" lvl="1" indent="-514350" defTabSz="454025">
              <a:buFont typeface="+mj-lt"/>
              <a:buAutoNum type="arabicPeriod"/>
            </a:pPr>
            <a:r>
              <a:rPr lang="en-US" altLang="en-US" sz="2400" dirty="0"/>
              <a:t>Part-whole distinction </a:t>
            </a:r>
          </a:p>
          <a:p>
            <a:pPr marL="914400" lvl="1" indent="-514350" defTabSz="454025">
              <a:buFont typeface="+mj-lt"/>
              <a:buAutoNum type="arabicPeriod"/>
            </a:pPr>
            <a:r>
              <a:rPr lang="en-US" altLang="en-US" sz="2400" i="1" dirty="0"/>
              <a:t>Standardizing</a:t>
            </a:r>
            <a:r>
              <a:rPr lang="en-US" altLang="en-US" sz="2400" dirty="0"/>
              <a:t> (multivariate)</a:t>
            </a:r>
          </a:p>
          <a:p>
            <a:pPr marL="914400" lvl="1" indent="-514350" defTabSz="454025">
              <a:buFont typeface="+mj-lt"/>
              <a:buAutoNum type="arabicPeriod"/>
            </a:pPr>
            <a:r>
              <a:rPr lang="en-US" altLang="en-US" sz="2400" dirty="0"/>
              <a:t>Named ratios (grammar) 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>
                <a:latin typeface="Rockwell Extra Bold" panose="02060903040505020403" pitchFamily="18" charset="0"/>
              </a:rPr>
              <a:t>Statistical Literacy: </a:t>
            </a:r>
            <a:br>
              <a:rPr lang="en-US" altLang="en-US" b="0" dirty="0">
                <a:latin typeface="Rockwell Extra Bold" panose="02060903040505020403" pitchFamily="18" charset="0"/>
              </a:rPr>
            </a:br>
            <a:r>
              <a:rPr lang="en-US" altLang="en-US" b="0" dirty="0">
                <a:latin typeface="Rockwell Extra Bold" panose="02060903040505020403" pitchFamily="18" charset="0"/>
              </a:rPr>
              <a:t>Student Views  </a:t>
            </a:r>
            <a:r>
              <a:rPr lang="en-US" altLang="en-US" b="0" dirty="0" smtClean="0">
                <a:latin typeface="Rockwell Extra Bold" panose="02060903040505020403" pitchFamily="18" charset="0"/>
              </a:rPr>
              <a:t>1</a:t>
            </a:r>
            <a:endParaRPr lang="en-US" altLang="en-US" sz="3200" b="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327302" y="6262165"/>
            <a:ext cx="439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54 students Spring semester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06253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36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defTabSz="454025">
              <a:buNone/>
            </a:pPr>
            <a:r>
              <a:rPr lang="en-US" altLang="en-US" sz="2800" b="1" dirty="0"/>
              <a:t>How valuable in helping you read the news?</a:t>
            </a:r>
          </a:p>
          <a:p>
            <a:pPr marL="400050" lvl="1" indent="0" defTabSz="454025">
              <a:buNone/>
            </a:pPr>
            <a:r>
              <a:rPr lang="en-US" altLang="en-US" sz="2400" dirty="0"/>
              <a:t>74%:  High value 37%, Fair value 37%</a:t>
            </a:r>
          </a:p>
          <a:p>
            <a:pPr marL="400050" lvl="1" indent="0" defTabSz="454025">
              <a:buNone/>
            </a:pPr>
            <a:r>
              <a:rPr lang="en-US" altLang="en-US" sz="2400" dirty="0"/>
              <a:t>26%:  </a:t>
            </a:r>
            <a:r>
              <a:rPr lang="en-US" altLang="en-US" sz="2400" b="1" dirty="0"/>
              <a:t>Some value 15%, </a:t>
            </a:r>
            <a:r>
              <a:rPr lang="en-US" altLang="en-US" sz="2400" dirty="0"/>
              <a:t>neutral </a:t>
            </a:r>
            <a:r>
              <a:rPr lang="en-US" altLang="en-US" sz="2400" dirty="0" smtClean="0"/>
              <a:t>9% </a:t>
            </a:r>
            <a:r>
              <a:rPr lang="en-US" altLang="en-US" sz="2400" dirty="0"/>
              <a:t>or negative </a:t>
            </a:r>
            <a:r>
              <a:rPr lang="en-US" altLang="en-US" sz="2400" dirty="0" smtClean="0"/>
              <a:t>2%</a:t>
            </a:r>
            <a:endParaRPr lang="en-US" altLang="en-US" sz="2400" dirty="0"/>
          </a:p>
          <a:p>
            <a:pPr marL="0" indent="0" defTabSz="454025">
              <a:buNone/>
            </a:pPr>
            <a:r>
              <a:rPr lang="en-US" altLang="en-US" sz="2800" b="1" dirty="0"/>
              <a:t/>
            </a:r>
            <a:br>
              <a:rPr lang="en-US" altLang="en-US" sz="2800" b="1" dirty="0"/>
            </a:br>
            <a:r>
              <a:rPr lang="en-US" altLang="en-US" sz="2800" b="1" dirty="0"/>
              <a:t>How helpful in developing critical thinking skills?</a:t>
            </a:r>
          </a:p>
          <a:p>
            <a:pPr marL="400050" lvl="1" indent="0" defTabSz="454025">
              <a:buNone/>
            </a:pPr>
            <a:r>
              <a:rPr lang="en-US" altLang="en-US" sz="2400" dirty="0"/>
              <a:t>65%:  Extremely 17%; Very 48%</a:t>
            </a:r>
          </a:p>
          <a:p>
            <a:pPr marL="400050" lvl="1" indent="0" defTabSz="454025">
              <a:buNone/>
            </a:pPr>
            <a:r>
              <a:rPr lang="en-US" altLang="en-US" sz="2400" dirty="0"/>
              <a:t>35%:  </a:t>
            </a:r>
            <a:r>
              <a:rPr lang="en-US" altLang="en-US" sz="2400" b="1" dirty="0"/>
              <a:t>Somewhat </a:t>
            </a:r>
            <a:r>
              <a:rPr lang="en-US" altLang="en-US" sz="2400" b="1" dirty="0" smtClean="0"/>
              <a:t>31%, </a:t>
            </a:r>
            <a:r>
              <a:rPr lang="en-US" altLang="en-US" sz="2400" dirty="0"/>
              <a:t>Neutral </a:t>
            </a:r>
            <a:r>
              <a:rPr lang="en-US" altLang="en-US" sz="2400" dirty="0" smtClean="0"/>
              <a:t>2%, </a:t>
            </a:r>
            <a:r>
              <a:rPr lang="en-US" altLang="en-US" sz="2400" dirty="0"/>
              <a:t>Negative </a:t>
            </a:r>
            <a:r>
              <a:rPr lang="en-US" altLang="en-US" sz="2400" dirty="0" smtClean="0"/>
              <a:t>2%. </a:t>
            </a:r>
            <a:endParaRPr lang="en-US" altLang="en-US" sz="24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>
                <a:latin typeface="Rockwell Extra Bold" panose="02060903040505020403" pitchFamily="18" charset="0"/>
              </a:rPr>
              <a:t>Statistical Literacy: </a:t>
            </a:r>
            <a:br>
              <a:rPr lang="en-US" altLang="en-US" b="0" dirty="0">
                <a:latin typeface="Rockwell Extra Bold" panose="02060903040505020403" pitchFamily="18" charset="0"/>
              </a:rPr>
            </a:br>
            <a:r>
              <a:rPr lang="en-US" altLang="en-US" b="0" dirty="0">
                <a:latin typeface="Rockwell Extra Bold" panose="02060903040505020403" pitchFamily="18" charset="0"/>
              </a:rPr>
              <a:t>Student </a:t>
            </a:r>
            <a:r>
              <a:rPr lang="en-US" altLang="en-US" b="0" dirty="0" smtClean="0">
                <a:latin typeface="Rockwell Extra Bold" panose="02060903040505020403" pitchFamily="18" charset="0"/>
              </a:rPr>
              <a:t>Views 2</a:t>
            </a:r>
            <a:endParaRPr lang="en-US" altLang="en-US" sz="3200" b="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790942" y="6262165"/>
            <a:ext cx="392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54 students Spring semester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69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F8397F-D330-4807-8B9C-08F768CDD57A}" type="slidenum">
              <a:rPr lang="en-US" altLang="en-US" sz="1400">
                <a:latin typeface="Arial" panose="020B0604020202020204" pitchFamily="34" charset="0"/>
              </a:rPr>
              <a:pPr/>
              <a:t>37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19380" y="457200"/>
            <a:ext cx="8024774" cy="1066800"/>
          </a:xfrm>
        </p:spPr>
        <p:txBody>
          <a:bodyPr/>
          <a:lstStyle/>
          <a:p>
            <a:r>
              <a:rPr lang="en-US" altLang="en-US" sz="3200" b="0" dirty="0" smtClean="0">
                <a:latin typeface="Rockwell Extra Bold" panose="02060903040505020403" pitchFamily="18" charset="0"/>
              </a:rPr>
              <a:t>Bibliography</a:t>
            </a:r>
            <a:endParaRPr lang="en-US" altLang="en-US" sz="3200" b="0" dirty="0">
              <a:latin typeface="Rockwell Extra Bold" panose="02060903040505020403" pitchFamily="18" charset="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411" y="1760410"/>
            <a:ext cx="8568712" cy="4840287"/>
          </a:xfrm>
        </p:spPr>
        <p:txBody>
          <a:bodyPr/>
          <a:lstStyle/>
          <a:p>
            <a:pPr marL="227013" indent="-227013" defTabSz="454025">
              <a:buFontTx/>
              <a:buNone/>
            </a:pPr>
            <a:r>
              <a:rPr lang="en-US" altLang="en-US" sz="2600" dirty="0" smtClean="0"/>
              <a:t>Schield</a:t>
            </a:r>
            <a:r>
              <a:rPr lang="en-US" altLang="en-US" sz="2600" dirty="0"/>
              <a:t>, </a:t>
            </a:r>
            <a:r>
              <a:rPr lang="en-US" altLang="en-US" sz="2600" dirty="0" smtClean="0"/>
              <a:t>M </a:t>
            </a:r>
            <a:r>
              <a:rPr lang="en-US" altLang="en-US" sz="2600" dirty="0"/>
              <a:t>(2021). Statistical Literacy: Teaching Confounding. </a:t>
            </a:r>
            <a:r>
              <a:rPr lang="en-US" altLang="en-US" sz="2600" dirty="0" err="1"/>
              <a:t>USCOTS</a:t>
            </a:r>
            <a:r>
              <a:rPr lang="en-US" altLang="en-US" sz="2600" dirty="0"/>
              <a:t>.   </a:t>
            </a:r>
            <a:r>
              <a:rPr lang="en-US" altLang="en-US" sz="2600" dirty="0" smtClean="0"/>
              <a:t>www.statlit.org/pdf/2021-Schield-USCOTS.pdf</a:t>
            </a:r>
          </a:p>
          <a:p>
            <a:pPr marL="227013" indent="-227013" defTabSz="454025">
              <a:buFontTx/>
              <a:buNone/>
            </a:pPr>
            <a:r>
              <a:rPr lang="en-US" altLang="en-US" sz="2600" dirty="0" smtClean="0"/>
              <a:t>Schield</a:t>
            </a:r>
            <a:r>
              <a:rPr lang="en-US" altLang="en-US" sz="2600" dirty="0"/>
              <a:t>, M. (</a:t>
            </a:r>
            <a:r>
              <a:rPr lang="en-US" altLang="en-US" sz="2600" dirty="0" smtClean="0"/>
              <a:t>2022a). </a:t>
            </a:r>
            <a:r>
              <a:rPr lang="en-US" altLang="en-US" sz="2600" dirty="0"/>
              <a:t>Statistical Literacy: Critical Thinking about Confounding. Conference on Critical Thinking. </a:t>
            </a:r>
            <a:r>
              <a:rPr lang="en-US" altLang="en-US" sz="2600" dirty="0" smtClean="0"/>
              <a:t>www.statlit.org/pdf/2022-Schield-CCT.pdf</a:t>
            </a:r>
          </a:p>
          <a:p>
            <a:pPr marL="227013" indent="-227013" defTabSz="454025">
              <a:buNone/>
            </a:pPr>
            <a:r>
              <a:rPr lang="en-US" altLang="en-US" sz="2600" dirty="0"/>
              <a:t>Schield, M. (</a:t>
            </a:r>
            <a:r>
              <a:rPr lang="en-US" altLang="en-US" sz="2600" dirty="0" smtClean="0"/>
              <a:t>2022b).   Statistical </a:t>
            </a:r>
            <a:r>
              <a:rPr lang="en-US" altLang="en-US" sz="2600" dirty="0"/>
              <a:t>Literacy </a:t>
            </a:r>
            <a:r>
              <a:rPr lang="en-US" altLang="en-US" sz="2600" dirty="0" err="1"/>
              <a:t>UNM</a:t>
            </a:r>
            <a:r>
              <a:rPr lang="en-US" altLang="en-US" sz="2600" dirty="0"/>
              <a:t> Math 1300: First Year </a:t>
            </a:r>
            <a:r>
              <a:rPr lang="en-US" altLang="en-US" sz="2600" dirty="0" smtClean="0"/>
              <a:t>Results.  </a:t>
            </a:r>
            <a:r>
              <a:rPr lang="en-US" altLang="en-US" sz="2600" i="1" dirty="0" smtClean="0"/>
              <a:t>Proceedings of the Section on Statistical and Data Science Education</a:t>
            </a:r>
            <a:r>
              <a:rPr lang="en-US" altLang="en-US" sz="2600" dirty="0" smtClean="0"/>
              <a:t>.  P. 1235-1265.  Copy at www.statlit.org/pdf/2022-Schield-ASA.pdf</a:t>
            </a:r>
          </a:p>
          <a:p>
            <a:pPr marL="227013" indent="-227013" defTabSz="454025">
              <a:buNone/>
            </a:pPr>
            <a:r>
              <a:rPr lang="en-US" altLang="en-US" sz="2600" dirty="0" smtClean="0"/>
              <a:t>Schield, M. (2023).  </a:t>
            </a:r>
            <a:r>
              <a:rPr lang="en-US" altLang="en-US" sz="2600" i="1" dirty="0" smtClean="0"/>
              <a:t>Statistical Literacy: Critical Thinking about Everyday Statistics.</a:t>
            </a:r>
            <a:r>
              <a:rPr lang="en-US" altLang="en-US" sz="2600" dirty="0" smtClean="0"/>
              <a:t>   Kendall-Hunt Publishing.</a:t>
            </a:r>
            <a:endParaRPr lang="en-US" altLang="en-US" sz="2600" dirty="0"/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0" y="33623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181577783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4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Arguments: 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From “Seen” to “Unseen”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05521" y="5543948"/>
            <a:ext cx="830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Association describes what is seen (observed). </a:t>
            </a:r>
            <a:endParaRPr lang="en-US" sz="3200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112839"/>
            <a:ext cx="8465246" cy="29591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5122010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5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  <a:p>
            <a:pPr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Association: Two Kinds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423746" y="4979010"/>
            <a:ext cx="8207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Covariation (correlation): science and math.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Two-group comparison: everyday media. </a:t>
            </a:r>
            <a:endParaRPr lang="en-US" sz="32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3746" y="1766654"/>
            <a:ext cx="8207298" cy="2618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21882090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6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Association vs. Causation: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Between Grammar</a:t>
            </a:r>
            <a:endParaRPr lang="en-US" altLang="en-US" sz="3200" b="0" i="1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69875" y="1943959"/>
            <a:ext cx="8398340" cy="3497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567676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7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Statistics in Arguments;</a:t>
            </a:r>
            <a:br>
              <a:rPr lang="en-US" altLang="en-US" b="0" dirty="0" smtClean="0">
                <a:latin typeface="Rockwell Extra Bold" panose="02060903040505020403" pitchFamily="18" charset="0"/>
              </a:rPr>
            </a:br>
            <a:r>
              <a:rPr lang="en-US" altLang="en-US" b="0" dirty="0" smtClean="0">
                <a:latin typeface="Rockwell Extra Bold" panose="02060903040505020403" pitchFamily="18" charset="0"/>
              </a:rPr>
              <a:t>Statistics can be Influenced</a:t>
            </a:r>
            <a:endParaRPr lang="en-US" altLang="en-US" sz="3200" b="0" i="1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02886" y="1833563"/>
            <a:ext cx="7449018" cy="4819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404"/>
            <a:ext cx="51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8856456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 txBox="1">
            <a:spLocks noGrp="1"/>
          </p:cNvSpPr>
          <p:nvPr/>
        </p:nvSpPr>
        <p:spPr bwMode="auto">
          <a:xfrm>
            <a:off x="7815263" y="147638"/>
            <a:ext cx="609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02F7BFF1-9D3C-4A00-A3CA-91547F534CD7}" type="slidenum">
              <a:rPr lang="en-US" altLang="en-US" sz="1400" b="1">
                <a:latin typeface="Arial" panose="020B0604020202020204" pitchFamily="34" charset="0"/>
              </a:rPr>
              <a:pPr algn="ctr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6225" y="1981200"/>
            <a:ext cx="8629650" cy="46482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en-US" dirty="0" smtClean="0"/>
              <a:t>Teachers know it.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1000" dirty="0" smtClean="0"/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en-US" dirty="0" smtClean="0"/>
              <a:t>Not in intro. statistics </a:t>
            </a:r>
            <a:br>
              <a:rPr lang="en-US" dirty="0" smtClean="0"/>
            </a:br>
            <a:r>
              <a:rPr lang="en-US" dirty="0" smtClean="0"/>
              <a:t>or research methods.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1200" dirty="0" smtClean="0"/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1200" dirty="0" smtClean="0"/>
          </a:p>
          <a:p>
            <a:pPr marL="0" indent="0" algn="ctr"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  <a:p>
            <a:pPr marL="0" indent="0" algn="ctr"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en-US" sz="800" dirty="0" smtClean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Confounding is the elephant in observational statistics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21" y="1790700"/>
            <a:ext cx="47625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5599977"/>
            <a:ext cx="4096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isn’t time in</a:t>
            </a:r>
            <a:br>
              <a:rPr lang="en-US" sz="3200" dirty="0"/>
            </a:br>
            <a:r>
              <a:rPr lang="en-US" sz="3200" dirty="0"/>
              <a:t>traditional statistics</a:t>
            </a:r>
            <a:r>
              <a:rPr lang="en-US" sz="3200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620" y="4256059"/>
            <a:ext cx="3981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 should be taught in </a:t>
            </a:r>
            <a:br>
              <a:rPr lang="en-US" sz="3200" dirty="0"/>
            </a:br>
            <a:r>
              <a:rPr lang="en-US" sz="3200" dirty="0"/>
              <a:t>an introductory </a:t>
            </a:r>
            <a:r>
              <a:rPr lang="en-US" sz="3200" dirty="0" smtClean="0"/>
              <a:t>course.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4765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207724" y="2981093"/>
            <a:ext cx="4666049" cy="2298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AEC3C0-0CBF-4A82-A518-05600C80B24B}" type="slidenum">
              <a:rPr lang="en-US" altLang="en-US" sz="1400">
                <a:latin typeface="Arial" panose="020B0604020202020204" pitchFamily="34" charset="0"/>
              </a:rPr>
              <a:pPr/>
              <a:t>9</a:t>
            </a:fld>
            <a:endParaRPr lang="en-US" altLang="en-US" sz="1400" b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1833562"/>
            <a:ext cx="8820150" cy="46482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 smtClean="0"/>
              <a:t>.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269875" y="457200"/>
            <a:ext cx="8542338" cy="1066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en-US" b="0" dirty="0" smtClean="0">
                <a:latin typeface="Rockwell Extra Bold" panose="02060903040505020403" pitchFamily="18" charset="0"/>
              </a:rPr>
              <a:t>Confounding</a:t>
            </a:r>
            <a:endParaRPr lang="en-US" altLang="en-US" sz="32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269874" y="5551382"/>
            <a:ext cx="8628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Confounding is “huge”!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i="1" dirty="0" smtClean="0"/>
              <a:t>Students in front row do better than in back row</a:t>
            </a:r>
            <a:endParaRPr lang="en-US" sz="3200" i="1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69874" y="1756922"/>
            <a:ext cx="5216526" cy="2138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96" y="34111"/>
            <a:ext cx="593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84321" y="25112"/>
            <a:ext cx="105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MV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407948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148021</TotalTime>
  <Words>1849</Words>
  <Application>Microsoft Office PowerPoint</Application>
  <PresentationFormat>Letter Paper (8.5x11 in)</PresentationFormat>
  <Paragraphs>743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Rockwell Extra Bold</vt:lpstr>
      <vt:lpstr>Times New Roman</vt:lpstr>
      <vt:lpstr>Default Design</vt:lpstr>
      <vt:lpstr>Statistical Literacy: An Overview</vt:lpstr>
      <vt:lpstr>Statistical Literacy is  GAISE 2016 Compliant</vt:lpstr>
      <vt:lpstr>Students’ View of Statistical Literacy</vt:lpstr>
      <vt:lpstr>Arguments:  From “Seen” to “Unseen”</vt:lpstr>
      <vt:lpstr>Association: Two Kinds</vt:lpstr>
      <vt:lpstr>Association vs. Causation: Between Grammar</vt:lpstr>
      <vt:lpstr>Statistics in Arguments; Statistics can be Influenced</vt:lpstr>
      <vt:lpstr>Confounding is the elephant in observational statistics</vt:lpstr>
      <vt:lpstr>Confounding</vt:lpstr>
      <vt:lpstr>Assembly</vt:lpstr>
      <vt:lpstr>Randomness</vt:lpstr>
      <vt:lpstr>Error (bias)</vt:lpstr>
      <vt:lpstr>Confounder Solutions:</vt:lpstr>
      <vt:lpstr>Confounder Solutions: Study Design</vt:lpstr>
      <vt:lpstr>Confounder Solutions: Effect Size</vt:lpstr>
      <vt:lpstr>Assembly Solutions: “Think”</vt:lpstr>
      <vt:lpstr>Randomness Solutions: Random Sampling Error</vt:lpstr>
      <vt:lpstr>Error (Bias) Solutions: Placebo; single/double blind</vt:lpstr>
      <vt:lpstr>Measures of Center: Alphabetical when skewed</vt:lpstr>
      <vt:lpstr>Confounding: Mental Solutions</vt:lpstr>
      <vt:lpstr>Comparison of Amounts: Control for Size</vt:lpstr>
      <vt:lpstr>Taking into Account: Arithmetically</vt:lpstr>
      <vt:lpstr>Taking into Account: Graphically</vt:lpstr>
      <vt:lpstr>Taking into Account: Graphically</vt:lpstr>
      <vt:lpstr>From Ratios  to Comparing Ratios</vt:lpstr>
      <vt:lpstr>Diabolical Denominators</vt:lpstr>
      <vt:lpstr>Medical Tests “Accuracy” is equivocal</vt:lpstr>
      <vt:lpstr>Social Statistics: Explain vs. Predict</vt:lpstr>
      <vt:lpstr>Cornfield Condition #1 To nullify/reverse association,</vt:lpstr>
      <vt:lpstr>Statistical Significance: Influenced by Confounding</vt:lpstr>
      <vt:lpstr>Statistical Significance: Influenced by Assembly</vt:lpstr>
      <vt:lpstr>Statistical Significance: Influenced by Error/Bias</vt:lpstr>
      <vt:lpstr>Hypothesis Test  Like a Criminal Trial</vt:lpstr>
      <vt:lpstr>Hypothesis Test  Like a Medical Test</vt:lpstr>
      <vt:lpstr>Statistical Literacy:  Student Views  1</vt:lpstr>
      <vt:lpstr>Statistical Literacy:  Student Views 2</vt:lpstr>
      <vt:lpstr>Bibliography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Literacy: Teaching Confounding Slides (Part 1)</dc:title>
  <dc:creator>Milo Schield</dc:creator>
  <dc:description/>
  <cp:lastModifiedBy>Microsoft account</cp:lastModifiedBy>
  <cp:revision>1657</cp:revision>
  <cp:lastPrinted>2023-08-08T04:52:55Z</cp:lastPrinted>
  <dcterms:created xsi:type="dcterms:W3CDTF">1998-11-15T00:57:17Z</dcterms:created>
  <dcterms:modified xsi:type="dcterms:W3CDTF">2023-08-08T04:53:13Z</dcterms:modified>
  <cp:category>Statistical Literacy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C:\982Milo\PowerPt\BallaratTables</vt:lpwstr>
  </property>
</Properties>
</file>